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7" r:id="rId1"/>
  </p:sldMasterIdLst>
  <p:notesMasterIdLst>
    <p:notesMasterId r:id="rId29"/>
  </p:notesMasterIdLst>
  <p:sldIdLst>
    <p:sldId id="782" r:id="rId2"/>
    <p:sldId id="863" r:id="rId3"/>
    <p:sldId id="867" r:id="rId4"/>
    <p:sldId id="858" r:id="rId5"/>
    <p:sldId id="860" r:id="rId6"/>
    <p:sldId id="859" r:id="rId7"/>
    <p:sldId id="789" r:id="rId8"/>
    <p:sldId id="842" r:id="rId9"/>
    <p:sldId id="843" r:id="rId10"/>
    <p:sldId id="844" r:id="rId11"/>
    <p:sldId id="862" r:id="rId12"/>
    <p:sldId id="856" r:id="rId13"/>
    <p:sldId id="784" r:id="rId14"/>
    <p:sldId id="846" r:id="rId15"/>
    <p:sldId id="845" r:id="rId16"/>
    <p:sldId id="848" r:id="rId17"/>
    <p:sldId id="783" r:id="rId18"/>
    <p:sldId id="851" r:id="rId19"/>
    <p:sldId id="832" r:id="rId20"/>
    <p:sldId id="835" r:id="rId21"/>
    <p:sldId id="855" r:id="rId22"/>
    <p:sldId id="865" r:id="rId23"/>
    <p:sldId id="861" r:id="rId24"/>
    <p:sldId id="864" r:id="rId25"/>
    <p:sldId id="819" r:id="rId26"/>
    <p:sldId id="866" r:id="rId27"/>
    <p:sldId id="854" r:id="rId28"/>
  </p:sldIdLst>
  <p:sldSz cx="9144000" cy="6858000" type="screen4x3"/>
  <p:notesSz cx="6858000" cy="9144000"/>
  <p:defaultTextStyle>
    <a:defPPr>
      <a:defRPr lang="sv-SE"/>
    </a:defPPr>
    <a:lvl1pPr algn="l" rtl="0" fontAlgn="base">
      <a:spcBef>
        <a:spcPct val="0"/>
      </a:spcBef>
      <a:spcAft>
        <a:spcPct val="0"/>
      </a:spcAft>
      <a:defRPr kern="1200">
        <a:solidFill>
          <a:schemeClr val="tx1"/>
        </a:solidFill>
        <a:latin typeface="Calibri" charset="0"/>
        <a:ea typeface="MS PGothic" charset="0"/>
        <a:cs typeface="MS PGothic" charset="0"/>
      </a:defRPr>
    </a:lvl1pPr>
    <a:lvl2pPr marL="457200" algn="l" rtl="0" fontAlgn="base">
      <a:spcBef>
        <a:spcPct val="0"/>
      </a:spcBef>
      <a:spcAft>
        <a:spcPct val="0"/>
      </a:spcAft>
      <a:defRPr kern="1200">
        <a:solidFill>
          <a:schemeClr val="tx1"/>
        </a:solidFill>
        <a:latin typeface="Calibri" charset="0"/>
        <a:ea typeface="MS PGothic" charset="0"/>
        <a:cs typeface="MS PGothic" charset="0"/>
      </a:defRPr>
    </a:lvl2pPr>
    <a:lvl3pPr marL="914400" algn="l" rtl="0" fontAlgn="base">
      <a:spcBef>
        <a:spcPct val="0"/>
      </a:spcBef>
      <a:spcAft>
        <a:spcPct val="0"/>
      </a:spcAft>
      <a:defRPr kern="1200">
        <a:solidFill>
          <a:schemeClr val="tx1"/>
        </a:solidFill>
        <a:latin typeface="Calibri" charset="0"/>
        <a:ea typeface="MS PGothic" charset="0"/>
        <a:cs typeface="MS PGothic" charset="0"/>
      </a:defRPr>
    </a:lvl3pPr>
    <a:lvl4pPr marL="1371600" algn="l" rtl="0" fontAlgn="base">
      <a:spcBef>
        <a:spcPct val="0"/>
      </a:spcBef>
      <a:spcAft>
        <a:spcPct val="0"/>
      </a:spcAft>
      <a:defRPr kern="1200">
        <a:solidFill>
          <a:schemeClr val="tx1"/>
        </a:solidFill>
        <a:latin typeface="Calibri" charset="0"/>
        <a:ea typeface="MS PGothic" charset="0"/>
        <a:cs typeface="MS PGothic" charset="0"/>
      </a:defRPr>
    </a:lvl4pPr>
    <a:lvl5pPr marL="1828800" algn="l" rtl="0" fontAlgn="base">
      <a:spcBef>
        <a:spcPct val="0"/>
      </a:spcBef>
      <a:spcAft>
        <a:spcPct val="0"/>
      </a:spcAft>
      <a:defRPr kern="1200">
        <a:solidFill>
          <a:schemeClr val="tx1"/>
        </a:solidFill>
        <a:latin typeface="Calibri" charset="0"/>
        <a:ea typeface="MS PGothic" charset="0"/>
        <a:cs typeface="MS PGothic" charset="0"/>
      </a:defRPr>
    </a:lvl5pPr>
    <a:lvl6pPr marL="2286000" algn="l" defTabSz="457200" rtl="0" eaLnBrk="1" latinLnBrk="0" hangingPunct="1">
      <a:defRPr kern="1200">
        <a:solidFill>
          <a:schemeClr val="tx1"/>
        </a:solidFill>
        <a:latin typeface="Calibri" charset="0"/>
        <a:ea typeface="MS PGothic" charset="0"/>
        <a:cs typeface="MS PGothic" charset="0"/>
      </a:defRPr>
    </a:lvl6pPr>
    <a:lvl7pPr marL="2743200" algn="l" defTabSz="457200" rtl="0" eaLnBrk="1" latinLnBrk="0" hangingPunct="1">
      <a:defRPr kern="1200">
        <a:solidFill>
          <a:schemeClr val="tx1"/>
        </a:solidFill>
        <a:latin typeface="Calibri" charset="0"/>
        <a:ea typeface="MS PGothic" charset="0"/>
        <a:cs typeface="MS PGothic" charset="0"/>
      </a:defRPr>
    </a:lvl7pPr>
    <a:lvl8pPr marL="3200400" algn="l" defTabSz="457200" rtl="0" eaLnBrk="1" latinLnBrk="0" hangingPunct="1">
      <a:defRPr kern="1200">
        <a:solidFill>
          <a:schemeClr val="tx1"/>
        </a:solidFill>
        <a:latin typeface="Calibri" charset="0"/>
        <a:ea typeface="MS PGothic" charset="0"/>
        <a:cs typeface="MS PGothic" charset="0"/>
      </a:defRPr>
    </a:lvl8pPr>
    <a:lvl9pPr marL="3657600" algn="l" defTabSz="457200" rtl="0" eaLnBrk="1" latinLnBrk="0" hangingPunct="1">
      <a:defRPr kern="1200">
        <a:solidFill>
          <a:schemeClr val="tx1"/>
        </a:solidFill>
        <a:latin typeface="Calibri" charset="0"/>
        <a:ea typeface="MS PGothic" charset="0"/>
        <a:cs typeface="MS PGothic" charset="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eidi Törmänen Persson"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B30A"/>
    <a:srgbClr val="2F982C"/>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12" autoAdjust="0"/>
    <p:restoredTop sz="82083" autoAdjust="0"/>
  </p:normalViewPr>
  <p:slideViewPr>
    <p:cSldViewPr>
      <p:cViewPr>
        <p:scale>
          <a:sx n="100" d="100"/>
          <a:sy n="100" d="100"/>
        </p:scale>
        <p:origin x="-1680" y="-200"/>
      </p:cViewPr>
      <p:guideLst>
        <p:guide orient="horz" pos="2256"/>
        <p:guide pos="2880"/>
      </p:guideLst>
    </p:cSldViewPr>
  </p:slideViewPr>
  <p:notesTextViewPr>
    <p:cViewPr>
      <p:scale>
        <a:sx n="100" d="100"/>
        <a:sy n="100" d="100"/>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commentAuthors" Target="commentAuthors.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sv-SE"/>
          </a:p>
        </p:txBody>
      </p:sp>
      <p:sp>
        <p:nvSpPr>
          <p:cNvPr id="3" name="Platshållare för datum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C0464852-CF67-CE43-8B47-14389CD66FE1}" type="datetimeFigureOut">
              <a:rPr lang="sv-SE"/>
              <a:pPr/>
              <a:t>2017-03-14</a:t>
            </a:fld>
            <a:endParaRPr lang="sv-SE"/>
          </a:p>
        </p:txBody>
      </p:sp>
      <p:sp>
        <p:nvSpPr>
          <p:cNvPr id="4" name="Platshållare för bildobjekt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sv-SE" noProof="0" smtClean="0"/>
          </a:p>
        </p:txBody>
      </p:sp>
      <p:sp>
        <p:nvSpPr>
          <p:cNvPr id="5" name="Platshållare för anteckninga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bodyPr>
          <a:lstStyle/>
          <a:p>
            <a:pPr lvl="0"/>
            <a:r>
              <a:rPr lang="sv-SE"/>
              <a:t>Klicka här för att ändra format på bakgrundstexten</a:t>
            </a:r>
          </a:p>
          <a:p>
            <a:pPr lvl="1"/>
            <a:r>
              <a:rPr lang="sv-SE"/>
              <a:t>Nivå två</a:t>
            </a:r>
          </a:p>
          <a:p>
            <a:pPr lvl="2"/>
            <a:r>
              <a:rPr lang="sv-SE"/>
              <a:t>Nivå tre</a:t>
            </a:r>
          </a:p>
          <a:p>
            <a:pPr lvl="3"/>
            <a:r>
              <a:rPr lang="sv-SE"/>
              <a:t>Nivå fyra</a:t>
            </a:r>
          </a:p>
          <a:p>
            <a:pPr lvl="4"/>
            <a:r>
              <a:rPr lang="sv-SE"/>
              <a:t>Nivå fem</a:t>
            </a:r>
          </a:p>
        </p:txBody>
      </p:sp>
      <p:sp>
        <p:nvSpPr>
          <p:cNvPr id="6" name="Platshållare för sidfo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sv-SE"/>
          </a:p>
        </p:txBody>
      </p:sp>
      <p:sp>
        <p:nvSpPr>
          <p:cNvPr id="7" name="Platshållare för bildnumm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1E40BC66-BC6C-CA4A-982A-0F5D73AE579D}" type="slidenum">
              <a:rPr lang="sv-SE"/>
              <a:pPr/>
              <a:t>‹#›</a:t>
            </a:fld>
            <a:endParaRPr lang="sv-SE"/>
          </a:p>
        </p:txBody>
      </p:sp>
    </p:spTree>
    <p:extLst>
      <p:ext uri="{BB962C8B-B14F-4D97-AF65-F5344CB8AC3E}">
        <p14:creationId xmlns:p14="http://schemas.microsoft.com/office/powerpoint/2010/main" val="15781931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S PGothic" pitchFamily="34" charset="-128"/>
        <a:cs typeface="MS PGothic" charset="0"/>
      </a:defRPr>
    </a:lvl1pPr>
    <a:lvl2pPr marL="457200" algn="l" rtl="0" eaLnBrk="0" fontAlgn="base" hangingPunct="0">
      <a:spcBef>
        <a:spcPct val="30000"/>
      </a:spcBef>
      <a:spcAft>
        <a:spcPct val="0"/>
      </a:spcAft>
      <a:defRPr sz="1200" kern="1200">
        <a:solidFill>
          <a:schemeClr val="tx1"/>
        </a:solidFill>
        <a:latin typeface="+mn-lt"/>
        <a:ea typeface="MS PGothic" pitchFamily="34" charset="-128"/>
        <a:cs typeface="MS PGothic" charset="0"/>
      </a:defRPr>
    </a:lvl2pPr>
    <a:lvl3pPr marL="914400" algn="l" rtl="0" eaLnBrk="0" fontAlgn="base" hangingPunct="0">
      <a:spcBef>
        <a:spcPct val="30000"/>
      </a:spcBef>
      <a:spcAft>
        <a:spcPct val="0"/>
      </a:spcAft>
      <a:defRPr sz="1200" kern="1200">
        <a:solidFill>
          <a:schemeClr val="tx1"/>
        </a:solidFill>
        <a:latin typeface="+mn-lt"/>
        <a:ea typeface="MS PGothic" pitchFamily="34" charset="-128"/>
        <a:cs typeface="MS PGothic" charset="0"/>
      </a:defRPr>
    </a:lvl3pPr>
    <a:lvl4pPr marL="1371600" algn="l" rtl="0" eaLnBrk="0" fontAlgn="base" hangingPunct="0">
      <a:spcBef>
        <a:spcPct val="30000"/>
      </a:spcBef>
      <a:spcAft>
        <a:spcPct val="0"/>
      </a:spcAft>
      <a:defRPr sz="1200" kern="1200">
        <a:solidFill>
          <a:schemeClr val="tx1"/>
        </a:solidFill>
        <a:latin typeface="+mn-lt"/>
        <a:ea typeface="MS PGothic" pitchFamily="34" charset="-128"/>
        <a:cs typeface="MS PGothic" charset="0"/>
      </a:defRPr>
    </a:lvl4pPr>
    <a:lvl5pPr marL="1828800" algn="l" rtl="0" eaLnBrk="0" fontAlgn="base" hangingPunct="0">
      <a:spcBef>
        <a:spcPct val="30000"/>
      </a:spcBef>
      <a:spcAft>
        <a:spcPct val="0"/>
      </a:spcAft>
      <a:defRPr sz="1200" kern="1200">
        <a:solidFill>
          <a:schemeClr val="tx1"/>
        </a:solidFill>
        <a:latin typeface="+mn-lt"/>
        <a:ea typeface="MS PGothic" pitchFamily="34" charset="-128"/>
        <a:cs typeface="MS PGothic"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1</a:t>
            </a:fld>
            <a:endParaRPr lang="sv-SE"/>
          </a:p>
        </p:txBody>
      </p:sp>
    </p:spTree>
    <p:extLst>
      <p:ext uri="{BB962C8B-B14F-4D97-AF65-F5344CB8AC3E}">
        <p14:creationId xmlns:p14="http://schemas.microsoft.com/office/powerpoint/2010/main" val="32299338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1E40BC66-BC6C-CA4A-982A-0F5D73AE579D}" type="slidenum">
              <a:rPr lang="sv-SE" smtClean="0"/>
              <a:pPr/>
              <a:t>11</a:t>
            </a:fld>
            <a:endParaRPr lang="sv-SE"/>
          </a:p>
        </p:txBody>
      </p:sp>
    </p:spTree>
    <p:extLst>
      <p:ext uri="{BB962C8B-B14F-4D97-AF65-F5344CB8AC3E}">
        <p14:creationId xmlns:p14="http://schemas.microsoft.com/office/powerpoint/2010/main" val="3344972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many of the participants used each program?</a:t>
            </a:r>
          </a:p>
          <a:p>
            <a:r>
              <a:rPr lang="en-US" dirty="0" smtClean="0"/>
              <a:t>Recommend</a:t>
            </a:r>
            <a:r>
              <a:rPr lang="en-US" baseline="0" dirty="0" smtClean="0"/>
              <a:t> STAR and HISAT2.</a:t>
            </a:r>
          </a:p>
          <a:p>
            <a:r>
              <a:rPr lang="en-US" baseline="0" dirty="0" smtClean="0"/>
              <a:t>Both are actively maintained and well documented.</a:t>
            </a:r>
          </a:p>
          <a:p>
            <a:r>
              <a:rPr lang="en-US" baseline="0" dirty="0" smtClean="0"/>
              <a:t>STAR is more established, widely tested and shown to perform well.</a:t>
            </a:r>
          </a:p>
          <a:p>
            <a:r>
              <a:rPr lang="en-US" baseline="0" dirty="0" smtClean="0"/>
              <a:t>HISAT2 is newer, faster and uses less memory. It may perform better than STAR for high-quality RNA-seq data (and possibly worse than STAR for low-quality data).</a:t>
            </a:r>
            <a:endParaRPr lang="en-US" dirty="0" smtClean="0"/>
          </a:p>
          <a:p>
            <a:r>
              <a:rPr lang="en-US" dirty="0" smtClean="0"/>
              <a:t>TopHat has been superseded by HISAT.</a:t>
            </a:r>
            <a:endParaRPr lang="en-US" baseline="0" dirty="0" smtClean="0"/>
          </a:p>
          <a:p>
            <a:r>
              <a:rPr lang="en-US" baseline="0" dirty="0" smtClean="0"/>
              <a:t>The only reason to use TopHat is if you want to use Cufflinks downstream, because Cufflinks is designed to work with TopHat (but Cufflinks has also been superseded, by </a:t>
            </a:r>
            <a:r>
              <a:rPr lang="en-US" baseline="0" dirty="0" err="1" smtClean="0"/>
              <a:t>StringTie</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1E40BC66-BC6C-CA4A-982A-0F5D73AE579D}" type="slidenum">
              <a:rPr lang="sv-SE" smtClean="0"/>
              <a:pPr/>
              <a:t>12</a:t>
            </a:fld>
            <a:endParaRPr lang="sv-SE"/>
          </a:p>
        </p:txBody>
      </p:sp>
    </p:spTree>
    <p:extLst>
      <p:ext uri="{BB962C8B-B14F-4D97-AF65-F5344CB8AC3E}">
        <p14:creationId xmlns:p14="http://schemas.microsoft.com/office/powerpoint/2010/main" val="3402571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GSNAP: 5 hours</a:t>
            </a:r>
          </a:p>
          <a:p>
            <a:r>
              <a:rPr lang="en-US" baseline="0" dirty="0" err="1" smtClean="0"/>
              <a:t>OLego</a:t>
            </a:r>
            <a:r>
              <a:rPr lang="en-US" baseline="0" dirty="0" smtClean="0"/>
              <a:t>: 17 hours</a:t>
            </a:r>
          </a:p>
          <a:p>
            <a:r>
              <a:rPr lang="en-US" baseline="0" dirty="0" smtClean="0"/>
              <a:t>TopHat2: 20 hours</a:t>
            </a:r>
          </a:p>
          <a:p>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13</a:t>
            </a:fld>
            <a:endParaRPr lang="sv-SE"/>
          </a:p>
        </p:txBody>
      </p:sp>
    </p:spTree>
    <p:extLst>
      <p:ext uri="{BB962C8B-B14F-4D97-AF65-F5344CB8AC3E}">
        <p14:creationId xmlns:p14="http://schemas.microsoft.com/office/powerpoint/2010/main" val="1741633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a:t>
            </a:r>
            <a:r>
              <a:rPr lang="en-US" baseline="0" dirty="0" smtClean="0"/>
              <a:t> get about 200 million read pairs in a single lane on Illumina HiSeq 2500.</a:t>
            </a:r>
          </a:p>
          <a:p>
            <a:r>
              <a:rPr lang="en-US" baseline="0" dirty="0" smtClean="0"/>
              <a:t>8 lanes per </a:t>
            </a:r>
            <a:r>
              <a:rPr lang="en-US" baseline="0" dirty="0" err="1" smtClean="0"/>
              <a:t>fllow</a:t>
            </a:r>
            <a:r>
              <a:rPr lang="en-US" baseline="0" dirty="0" smtClean="0"/>
              <a:t> cell</a:t>
            </a:r>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14</a:t>
            </a:fld>
            <a:endParaRPr lang="sv-SE"/>
          </a:p>
        </p:txBody>
      </p:sp>
    </p:spTree>
    <p:extLst>
      <p:ext uri="{BB962C8B-B14F-4D97-AF65-F5344CB8AC3E}">
        <p14:creationId xmlns:p14="http://schemas.microsoft.com/office/powerpoint/2010/main" val="28622890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program</a:t>
            </a:r>
            <a:r>
              <a:rPr lang="en-US" baseline="0" dirty="0" smtClean="0"/>
              <a:t> has its own type of index (which has to be built from the genome sequence).</a:t>
            </a:r>
            <a:endParaRPr lang="en-US" dirty="0" smtClean="0"/>
          </a:p>
          <a:p>
            <a:r>
              <a:rPr lang="en-US" dirty="0" smtClean="0"/>
              <a:t>HISAT2</a:t>
            </a:r>
            <a:r>
              <a:rPr lang="en-US" baseline="0" dirty="0" smtClean="0"/>
              <a:t> and GSNAP can map to genetic variants.</a:t>
            </a:r>
            <a:endParaRPr lang="en-US" dirty="0" smtClean="0"/>
          </a:p>
          <a:p>
            <a:endParaRPr lang="en-US" dirty="0" smtClean="0"/>
          </a:p>
          <a:p>
            <a:r>
              <a:rPr lang="en-US" dirty="0" smtClean="0"/>
              <a:t>Multi-mapper resolution not implemented in any available RNA-seq aligner.</a:t>
            </a:r>
          </a:p>
          <a:p>
            <a:r>
              <a:rPr lang="en-US" dirty="0" smtClean="0"/>
              <a:t>Generic</a:t>
            </a:r>
            <a:r>
              <a:rPr lang="en-US" baseline="0" dirty="0" smtClean="0"/>
              <a:t> tools: </a:t>
            </a:r>
            <a:r>
              <a:rPr lang="en-US" dirty="0" smtClean="0"/>
              <a:t>MMR</a:t>
            </a:r>
            <a:r>
              <a:rPr lang="en-US" baseline="0" dirty="0" smtClean="0"/>
              <a:t> (Andre </a:t>
            </a:r>
            <a:r>
              <a:rPr lang="en-US" baseline="0" dirty="0" err="1" smtClean="0"/>
              <a:t>Kahles</a:t>
            </a:r>
            <a:r>
              <a:rPr lang="en-US" baseline="0" dirty="0" smtClean="0"/>
              <a:t>)</a:t>
            </a:r>
            <a:r>
              <a:rPr lang="en-US" dirty="0" smtClean="0"/>
              <a:t>, </a:t>
            </a:r>
            <a:r>
              <a:rPr lang="en-US" dirty="0" err="1" smtClean="0"/>
              <a:t>MumRescueLite</a:t>
            </a:r>
            <a:r>
              <a:rPr lang="en-US" dirty="0" smtClean="0"/>
              <a:t> (Geoff</a:t>
            </a:r>
            <a:r>
              <a:rPr lang="en-US" baseline="0" dirty="0" smtClean="0"/>
              <a:t> Faulkner)</a:t>
            </a:r>
            <a:r>
              <a:rPr lang="en-US" dirty="0" smtClean="0"/>
              <a:t>.</a:t>
            </a:r>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15</a:t>
            </a:fld>
            <a:endParaRPr lang="sv-SE"/>
          </a:p>
        </p:txBody>
      </p:sp>
    </p:spTree>
    <p:extLst>
      <p:ext uri="{BB962C8B-B14F-4D97-AF65-F5344CB8AC3E}">
        <p14:creationId xmlns:p14="http://schemas.microsoft.com/office/powerpoint/2010/main" val="22469645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Define</a:t>
            </a:r>
            <a:r>
              <a:rPr lang="en-US" baseline="0" dirty="0" smtClean="0"/>
              <a:t> “anchor” a.k.a. “overhang”.</a:t>
            </a:r>
            <a:endParaRPr lang="en-US" dirty="0" smtClean="0"/>
          </a:p>
          <a:p>
            <a:r>
              <a:rPr lang="en-US" dirty="0" smtClean="0"/>
              <a:t>Implemented</a:t>
            </a:r>
            <a:r>
              <a:rPr lang="en-US" baseline="0" dirty="0" smtClean="0"/>
              <a:t> in HISAT, TopHat and STAR.</a:t>
            </a:r>
            <a:endParaRPr lang="en-US" dirty="0" smtClean="0"/>
          </a:p>
          <a:p>
            <a:r>
              <a:rPr lang="en-US" dirty="0" smtClean="0"/>
              <a:t>Can in principle be performed with</a:t>
            </a:r>
            <a:r>
              <a:rPr lang="en-US" baseline="0" dirty="0" smtClean="0"/>
              <a:t> any mapper that accepts a list of “known” junctions.</a:t>
            </a:r>
          </a:p>
          <a:p>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16</a:t>
            </a:fld>
            <a:endParaRPr lang="sv-SE"/>
          </a:p>
        </p:txBody>
      </p:sp>
    </p:spTree>
    <p:extLst>
      <p:ext uri="{BB962C8B-B14F-4D97-AF65-F5344CB8AC3E}">
        <p14:creationId xmlns:p14="http://schemas.microsoft.com/office/powerpoint/2010/main" val="24836184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r>
              <a:rPr lang="en-US" baseline="0" dirty="0" smtClean="0"/>
              <a:t> HISAT paper.</a:t>
            </a:r>
          </a:p>
          <a:p>
            <a:r>
              <a:rPr lang="en-US" baseline="0" dirty="0" smtClean="0"/>
              <a:t>Main point: 2-pass methods do better</a:t>
            </a:r>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Indicates STARx2 and HISAT are more or less equivalent.</a:t>
            </a:r>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Criteria: </a:t>
            </a:r>
            <a:r>
              <a:rPr lang="en-US" sz="1200" kern="1200" dirty="0" smtClean="0">
                <a:solidFill>
                  <a:schemeClr val="tx1"/>
                </a:solidFill>
                <a:effectLst/>
                <a:latin typeface="+mn-lt"/>
                <a:ea typeface="MS PGothic" pitchFamily="34" charset="-128"/>
                <a:cs typeface="MS PGothic" charset="0"/>
              </a:rPr>
              <a:t>beginning, end and all GT/AG splice sites within the alignment must match precisely.</a:t>
            </a:r>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Note: STAR and GSNAP trim reads, so some of the “incorrectly mapped” will be correct partial alignments. The other programs do not trim reads.</a:t>
            </a: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Criticism:</a:t>
            </a: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 Error model used is very simplistic. Real errors are not uniformly</a:t>
            </a:r>
            <a:r>
              <a:rPr lang="en-US" baseline="0" dirty="0" smtClean="0"/>
              <a:t> </a:t>
            </a:r>
            <a:r>
              <a:rPr lang="en-US" dirty="0" smtClean="0"/>
              <a:t>distributed over the flow cell, so real data will contain a subset of</a:t>
            </a:r>
            <a:r>
              <a:rPr lang="en-US" baseline="0" dirty="0" smtClean="0"/>
              <a:t> </a:t>
            </a:r>
            <a:r>
              <a:rPr lang="en-US" dirty="0" smtClean="0"/>
              <a:t>reads with high error rates.</a:t>
            </a: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 Differences between sample and reference genome were not simulated. Can be substantial for cancer samples.</a:t>
            </a: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a:t>
            </a:r>
            <a:r>
              <a:rPr lang="en-US" baseline="0" dirty="0" smtClean="0"/>
              <a:t> </a:t>
            </a:r>
            <a:r>
              <a:rPr lang="en-US" dirty="0" smtClean="0"/>
              <a:t>The STAR author has found that STAR performs somewhat better than HISAT when error rate is increased to 1%.</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E40BC66-BC6C-CA4A-982A-0F5D73AE579D}" type="slidenum">
              <a:rPr lang="sv-SE" smtClean="0"/>
              <a:pPr/>
              <a:t>17</a:t>
            </a:fld>
            <a:endParaRPr lang="sv-SE"/>
          </a:p>
        </p:txBody>
      </p:sp>
    </p:spTree>
    <p:extLst>
      <p:ext uri="{BB962C8B-B14F-4D97-AF65-F5344CB8AC3E}">
        <p14:creationId xmlns:p14="http://schemas.microsoft.com/office/powerpoint/2010/main" val="12302315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the subset of reads with small anchors.</a:t>
            </a:r>
          </a:p>
          <a:p>
            <a:r>
              <a:rPr lang="en-US" baseline="0" dirty="0" smtClean="0"/>
              <a:t>Here the 2-pass strategy really makes a difference.</a:t>
            </a:r>
          </a:p>
          <a:p>
            <a:r>
              <a:rPr lang="en-US" baseline="0" dirty="0" smtClean="0"/>
              <a:t>Pie chart: about 10% of reads have short anchors.</a:t>
            </a:r>
          </a:p>
          <a:p>
            <a:r>
              <a:rPr lang="en-US" baseline="0" dirty="0" smtClean="0"/>
              <a:t>2M = maps to two exons; 1_7, 8_15: anchor size range</a:t>
            </a:r>
          </a:p>
        </p:txBody>
      </p:sp>
      <p:sp>
        <p:nvSpPr>
          <p:cNvPr id="4" name="Slide Number Placeholder 3"/>
          <p:cNvSpPr>
            <a:spLocks noGrp="1"/>
          </p:cNvSpPr>
          <p:nvPr>
            <p:ph type="sldNum" sz="quarter" idx="10"/>
          </p:nvPr>
        </p:nvSpPr>
        <p:spPr/>
        <p:txBody>
          <a:bodyPr/>
          <a:lstStyle/>
          <a:p>
            <a:fld id="{1E40BC66-BC6C-CA4A-982A-0F5D73AE579D}" type="slidenum">
              <a:rPr lang="sv-SE" smtClean="0"/>
              <a:pPr/>
              <a:t>18</a:t>
            </a:fld>
            <a:endParaRPr lang="sv-SE"/>
          </a:p>
        </p:txBody>
      </p:sp>
    </p:spTree>
    <p:extLst>
      <p:ext uri="{BB962C8B-B14F-4D97-AF65-F5344CB8AC3E}">
        <p14:creationId xmlns:p14="http://schemas.microsoft.com/office/powerpoint/2010/main" val="12302315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Annotated junctions are typically well supported.</a:t>
            </a:r>
          </a:p>
          <a:p>
            <a:r>
              <a:rPr lang="en-US" baseline="0" dirty="0" smtClean="0"/>
              <a:t>Irrespective of protocol:</a:t>
            </a:r>
          </a:p>
          <a:p>
            <a:r>
              <a:rPr lang="en-US" baseline="0" dirty="0" smtClean="0"/>
              <a:t>Lots of junctions with support from just one read are found.</a:t>
            </a:r>
            <a:endParaRPr lang="en-US" dirty="0" smtClean="0"/>
          </a:p>
          <a:p>
            <a:r>
              <a:rPr lang="en-US" dirty="0" smtClean="0"/>
              <a:t>Don’t trust</a:t>
            </a:r>
            <a:r>
              <a:rPr lang="en-US" baseline="0" dirty="0" smtClean="0"/>
              <a:t> </a:t>
            </a:r>
            <a:r>
              <a:rPr lang="en-US" dirty="0" smtClean="0"/>
              <a:t>junctions supported by a single read!</a:t>
            </a:r>
          </a:p>
          <a:p>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19</a:t>
            </a:fld>
            <a:endParaRPr lang="sv-SE"/>
          </a:p>
        </p:txBody>
      </p:sp>
    </p:spTree>
    <p:extLst>
      <p:ext uri="{BB962C8B-B14F-4D97-AF65-F5344CB8AC3E}">
        <p14:creationId xmlns:p14="http://schemas.microsoft.com/office/powerpoint/2010/main" val="1486532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S PGothic" pitchFamily="34" charset="-128"/>
                <a:cs typeface="MS PGothic" charset="0"/>
              </a:rPr>
              <a:t>Protocols using annotation recovered nearly all of the known junctions in expressed transcripts, but most of these protocols also aligned reads at thousands of annotated junctions that were not expressed the simulated transcriptomes.</a:t>
            </a:r>
          </a:p>
          <a:p>
            <a:endParaRPr lang="en-US" sz="1200" kern="1200" dirty="0" smtClean="0">
              <a:solidFill>
                <a:schemeClr val="tx1"/>
              </a:solidFill>
              <a:effectLst/>
              <a:latin typeface="+mn-lt"/>
              <a:ea typeface="MS PGothic" pitchFamily="34" charset="-128"/>
              <a:cs typeface="MS PGothic" charset="0"/>
            </a:endParaRPr>
          </a:p>
          <a:p>
            <a:r>
              <a:rPr lang="en-US" sz="1200" kern="1200" dirty="0" smtClean="0">
                <a:solidFill>
                  <a:schemeClr val="tx1"/>
                </a:solidFill>
                <a:effectLst/>
                <a:latin typeface="+mn-lt"/>
                <a:ea typeface="MS PGothic" pitchFamily="34" charset="-128"/>
                <a:cs typeface="MS PGothic" charset="0"/>
              </a:rPr>
              <a:t>Advice:</a:t>
            </a:r>
            <a:r>
              <a:rPr lang="en-US" sz="1200" kern="1200" baseline="0" dirty="0" smtClean="0">
                <a:solidFill>
                  <a:schemeClr val="tx1"/>
                </a:solidFill>
                <a:effectLst/>
                <a:latin typeface="+mn-lt"/>
                <a:ea typeface="MS PGothic" pitchFamily="34" charset="-128"/>
                <a:cs typeface="MS PGothic" charset="0"/>
              </a:rPr>
              <a:t> check parameters for prioritizing alignments at annotated vs. novel junctions.</a:t>
            </a:r>
          </a:p>
          <a:p>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20</a:t>
            </a:fld>
            <a:endParaRPr lang="sv-SE"/>
          </a:p>
        </p:txBody>
      </p:sp>
    </p:spTree>
    <p:extLst>
      <p:ext uri="{BB962C8B-B14F-4D97-AF65-F5344CB8AC3E}">
        <p14:creationId xmlns:p14="http://schemas.microsoft.com/office/powerpoint/2010/main" val="13782234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2</a:t>
            </a:fld>
            <a:endParaRPr lang="sv-SE"/>
          </a:p>
        </p:txBody>
      </p:sp>
    </p:spTree>
    <p:extLst>
      <p:ext uri="{BB962C8B-B14F-4D97-AF65-F5344CB8AC3E}">
        <p14:creationId xmlns:p14="http://schemas.microsoft.com/office/powerpoint/2010/main" val="22469645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Demo UCSC</a:t>
            </a:r>
            <a:r>
              <a:rPr lang="en-US" baseline="0" dirty="0" smtClean="0"/>
              <a:t> Genome Browser track hub.</a:t>
            </a:r>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23</a:t>
            </a:fld>
            <a:endParaRPr lang="sv-SE"/>
          </a:p>
        </p:txBody>
      </p:sp>
    </p:spTree>
    <p:extLst>
      <p:ext uri="{BB962C8B-B14F-4D97-AF65-F5344CB8AC3E}">
        <p14:creationId xmlns:p14="http://schemas.microsoft.com/office/powerpoint/2010/main" val="7266720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Currently the</a:t>
            </a:r>
            <a:r>
              <a:rPr lang="en-US" baseline="0" dirty="0" smtClean="0"/>
              <a:t> most commonly used method for obtaining strand-specific RNA-seq libraries.</a:t>
            </a:r>
          </a:p>
          <a:p>
            <a:r>
              <a:rPr lang="en-US" baseline="0" dirty="0" smtClean="0"/>
              <a:t>The Illumina stranded total RNA sample prep kit is based on this method.</a:t>
            </a:r>
          </a:p>
          <a:p>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26</a:t>
            </a:fld>
            <a:endParaRPr lang="sv-SE"/>
          </a:p>
        </p:txBody>
      </p:sp>
    </p:spTree>
    <p:extLst>
      <p:ext uri="{BB962C8B-B14F-4D97-AF65-F5344CB8AC3E}">
        <p14:creationId xmlns:p14="http://schemas.microsoft.com/office/powerpoint/2010/main" val="17556812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Flags: properly paired? secondary</a:t>
            </a:r>
            <a:r>
              <a:rPr lang="en-US" baseline="0" dirty="0" smtClean="0"/>
              <a:t>? Use –X option.</a:t>
            </a:r>
          </a:p>
          <a:p>
            <a:r>
              <a:rPr lang="en-US" baseline="0" dirty="0" smtClean="0"/>
              <a:t>Mapping quality: depends on aligner, but typically 255 for good unique alignment</a:t>
            </a:r>
          </a:p>
          <a:p>
            <a:r>
              <a:rPr lang="en-US" baseline="0" dirty="0" smtClean="0"/>
              <a:t>CIGAR: look for masking and indels</a:t>
            </a:r>
          </a:p>
          <a:p>
            <a:r>
              <a:rPr lang="en-US" baseline="0" dirty="0" smtClean="0"/>
              <a:t>Tags: NH=number of hits; HI=hit index; NM = number of mismatches (</a:t>
            </a:r>
            <a:r>
              <a:rPr lang="en-US" baseline="0" dirty="0" err="1" smtClean="0"/>
              <a:t>nM</a:t>
            </a:r>
            <a:r>
              <a:rPr lang="en-US" baseline="0" dirty="0" smtClean="0"/>
              <a:t> is STAR-specific, gives count for read pair)</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27</a:t>
            </a:fld>
            <a:endParaRPr lang="sv-SE"/>
          </a:p>
        </p:txBody>
      </p:sp>
    </p:spTree>
    <p:extLst>
      <p:ext uri="{BB962C8B-B14F-4D97-AF65-F5344CB8AC3E}">
        <p14:creationId xmlns:p14="http://schemas.microsoft.com/office/powerpoint/2010/main" val="2994096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explain</a:t>
            </a:r>
            <a:r>
              <a:rPr lang="en-US" baseline="0" dirty="0" smtClean="0"/>
              <a:t> </a:t>
            </a:r>
            <a:r>
              <a:rPr lang="en-US" baseline="0" dirty="0" smtClean="0"/>
              <a:t>adapter trimming.</a:t>
            </a:r>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3</a:t>
            </a:fld>
            <a:endParaRPr lang="sv-SE"/>
          </a:p>
        </p:txBody>
      </p:sp>
    </p:spTree>
    <p:extLst>
      <p:ext uri="{BB962C8B-B14F-4D97-AF65-F5344CB8AC3E}">
        <p14:creationId xmlns:p14="http://schemas.microsoft.com/office/powerpoint/2010/main" val="21032288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How many are familiar with the FASTQ format?</a:t>
            </a:r>
          </a:p>
          <a:p>
            <a:endParaRPr lang="en-US" baseline="0"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4</a:t>
            </a:fld>
            <a:endParaRPr lang="sv-SE"/>
          </a:p>
        </p:txBody>
      </p:sp>
    </p:spTree>
    <p:extLst>
      <p:ext uri="{BB962C8B-B14F-4D97-AF65-F5344CB8AC3E}">
        <p14:creationId xmlns:p14="http://schemas.microsoft.com/office/powerpoint/2010/main" val="1061733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How many are familiar with the SAM format?</a:t>
            </a:r>
          </a:p>
          <a:p>
            <a:r>
              <a:rPr lang="en-US" baseline="0" dirty="0" smtClean="0"/>
              <a:t>The BAM format?</a:t>
            </a:r>
          </a:p>
          <a:p>
            <a:endParaRPr lang="en-US" baseline="0"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5</a:t>
            </a:fld>
            <a:endParaRPr lang="sv-SE"/>
          </a:p>
        </p:txBody>
      </p:sp>
    </p:spTree>
    <p:extLst>
      <p:ext uri="{BB962C8B-B14F-4D97-AF65-F5344CB8AC3E}">
        <p14:creationId xmlns:p14="http://schemas.microsoft.com/office/powerpoint/2010/main" val="10617339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Mapped reads viewed in context of other annotations.</a:t>
            </a:r>
          </a:p>
          <a:p>
            <a:r>
              <a:rPr lang="en-US" baseline="0" dirty="0" smtClean="0"/>
              <a:t>Here using UCSC. Can also use IGV.</a:t>
            </a:r>
          </a:p>
          <a:p>
            <a:r>
              <a:rPr lang="en-US" baseline="0" dirty="0" smtClean="0"/>
              <a:t>Two types of gaps:</a:t>
            </a:r>
          </a:p>
          <a:p>
            <a:pPr marL="171450" indent="-171450">
              <a:buFontTx/>
              <a:buChar char="-"/>
            </a:pPr>
            <a:r>
              <a:rPr lang="en-US" baseline="0" dirty="0" smtClean="0"/>
              <a:t>Sequencing gaps between paired reads</a:t>
            </a:r>
          </a:p>
          <a:p>
            <a:pPr marL="171450" indent="-171450">
              <a:buFontTx/>
              <a:buChar char="-"/>
            </a:pPr>
            <a:r>
              <a:rPr lang="en-US" baseline="0" dirty="0" smtClean="0"/>
              <a:t>Introns within reads</a:t>
            </a:r>
          </a:p>
          <a:p>
            <a:endParaRPr lang="en-US" baseline="0"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6</a:t>
            </a:fld>
            <a:endParaRPr lang="sv-SE"/>
          </a:p>
        </p:txBody>
      </p:sp>
    </p:spTree>
    <p:extLst>
      <p:ext uri="{BB962C8B-B14F-4D97-AF65-F5344CB8AC3E}">
        <p14:creationId xmlns:p14="http://schemas.microsoft.com/office/powerpoint/2010/main" val="10617339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Largest annotated human intron is 2.5 </a:t>
            </a:r>
            <a:r>
              <a:rPr lang="en-US" dirty="0" err="1" smtClean="0"/>
              <a:t>Mbp</a:t>
            </a:r>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8</a:t>
            </a:fld>
            <a:endParaRPr lang="sv-SE"/>
          </a:p>
        </p:txBody>
      </p:sp>
    </p:spTree>
    <p:extLst>
      <p:ext uri="{BB962C8B-B14F-4D97-AF65-F5344CB8AC3E}">
        <p14:creationId xmlns:p14="http://schemas.microsoft.com/office/powerpoint/2010/main" val="1265464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Frequencies</a:t>
            </a:r>
            <a:r>
              <a:rPr lang="en-US" baseline="0" dirty="0" smtClean="0"/>
              <a:t> are for all introns examined in the study, from 61 </a:t>
            </a:r>
            <a:r>
              <a:rPr lang="en-US" baseline="0" smtClean="0"/>
              <a:t>eukaryotic species.</a:t>
            </a:r>
            <a:endParaRPr lang="en-US" dirty="0"/>
          </a:p>
        </p:txBody>
      </p:sp>
      <p:sp>
        <p:nvSpPr>
          <p:cNvPr id="4" name="Slide Number Placeholder 3"/>
          <p:cNvSpPr>
            <a:spLocks noGrp="1"/>
          </p:cNvSpPr>
          <p:nvPr>
            <p:ph type="sldNum" sz="quarter" idx="10"/>
          </p:nvPr>
        </p:nvSpPr>
        <p:spPr/>
        <p:txBody>
          <a:bodyPr/>
          <a:lstStyle/>
          <a:p>
            <a:fld id="{1E40BC66-BC6C-CA4A-982A-0F5D73AE579D}" type="slidenum">
              <a:rPr lang="sv-SE" smtClean="0"/>
              <a:pPr/>
              <a:t>9</a:t>
            </a:fld>
            <a:endParaRPr lang="sv-SE"/>
          </a:p>
        </p:txBody>
      </p:sp>
    </p:spTree>
    <p:extLst>
      <p:ext uri="{BB962C8B-B14F-4D97-AF65-F5344CB8AC3E}">
        <p14:creationId xmlns:p14="http://schemas.microsoft.com/office/powerpoint/2010/main" val="1265464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human, processed pseudogenes are particularly common for those genes expressed in the </a:t>
            </a:r>
            <a:r>
              <a:rPr lang="en-US" baseline="0" dirty="0" err="1" smtClean="0"/>
              <a:t>germline</a:t>
            </a:r>
            <a:r>
              <a:rPr lang="en-US" baseline="0" dirty="0" smtClean="0"/>
              <a:t>. E.g. housekeeping genes and developmental regulators.</a:t>
            </a:r>
          </a:p>
          <a:p>
            <a:r>
              <a:rPr lang="en-US" baseline="0" dirty="0" smtClean="0"/>
              <a:t>TopHat1 gave preference to alignments with fewer junctions.</a:t>
            </a:r>
          </a:p>
          <a:p>
            <a:r>
              <a:rPr lang="en-US" baseline="0" dirty="0" smtClean="0"/>
              <a:t>As far as I understand, this is fixed in TopHat2.</a:t>
            </a:r>
          </a:p>
          <a:p>
            <a:r>
              <a:rPr lang="en-US" baseline="0" dirty="0" smtClean="0"/>
              <a:t>It should not be a major issue with the other leading programs, but keep an eye out as there will always be “edge cases” in the data.</a:t>
            </a:r>
          </a:p>
          <a:p>
            <a:r>
              <a:rPr lang="en-US" baseline="0" dirty="0" smtClean="0"/>
              <a:t>It will be an issue with aligners not designed for RNA data (e.g. BLAST, bowtie, </a:t>
            </a:r>
            <a:r>
              <a:rPr lang="en-US" baseline="0" dirty="0" err="1" smtClean="0"/>
              <a:t>bwa</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1E40BC66-BC6C-CA4A-982A-0F5D73AE579D}" type="slidenum">
              <a:rPr lang="sv-SE" smtClean="0"/>
              <a:pPr/>
              <a:t>10</a:t>
            </a:fld>
            <a:endParaRPr lang="sv-SE"/>
          </a:p>
        </p:txBody>
      </p:sp>
    </p:spTree>
    <p:extLst>
      <p:ext uri="{BB962C8B-B14F-4D97-AF65-F5344CB8AC3E}">
        <p14:creationId xmlns:p14="http://schemas.microsoft.com/office/powerpoint/2010/main" val="33449725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Rubrikbild">
    <p:spTree>
      <p:nvGrpSpPr>
        <p:cNvPr id="1" name=""/>
        <p:cNvGrpSpPr/>
        <p:nvPr/>
      </p:nvGrpSpPr>
      <p:grpSpPr>
        <a:xfrm>
          <a:off x="0" y="0"/>
          <a:ext cx="0" cy="0"/>
          <a:chOff x="0" y="0"/>
          <a:chExt cx="0" cy="0"/>
        </a:xfrm>
      </p:grpSpPr>
      <p:pic>
        <p:nvPicPr>
          <p:cNvPr id="4" name="Bildobjekt 4" descr="01_Titelsida.png"/>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ubrik 1"/>
          <p:cNvSpPr>
            <a:spLocks noGrp="1"/>
          </p:cNvSpPr>
          <p:nvPr>
            <p:ph type="ctrTitle"/>
          </p:nvPr>
        </p:nvSpPr>
        <p:spPr>
          <a:xfrm>
            <a:off x="685800" y="2130425"/>
            <a:ext cx="7772400" cy="1470025"/>
          </a:xfrm>
          <a:prstGeom prst="rect">
            <a:avLst/>
          </a:prstGeom>
        </p:spPr>
        <p:txBody>
          <a:bodyPr/>
          <a:lstStyle>
            <a:lvl1pPr>
              <a:defRPr sz="3200" baseline="0"/>
            </a:lvl1pPr>
          </a:lstStyle>
          <a:p>
            <a:r>
              <a:rPr lang="sv-SE" smtClean="0"/>
              <a:t>Click to edit Master title style</a:t>
            </a:r>
            <a:endParaRPr lang="sv-SE" dirty="0"/>
          </a:p>
        </p:txBody>
      </p:sp>
      <p:sp>
        <p:nvSpPr>
          <p:cNvPr id="3" name="Underrubrik 2"/>
          <p:cNvSpPr>
            <a:spLocks noGrp="1"/>
          </p:cNvSpPr>
          <p:nvPr>
            <p:ph type="subTitle" idx="1"/>
          </p:nvPr>
        </p:nvSpPr>
        <p:spPr>
          <a:xfrm>
            <a:off x="1371600" y="3886200"/>
            <a:ext cx="6400800" cy="1752600"/>
          </a:xfrm>
          <a:prstGeom prst="rect">
            <a:avLst/>
          </a:prstGeom>
        </p:spPr>
        <p:txBody>
          <a:bodyPr/>
          <a:lstStyle>
            <a:lvl1pPr marL="0" indent="0" algn="ctr">
              <a:buNone/>
              <a:defRPr sz="2600" baseline="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sv-SE" smtClean="0"/>
              <a:t>Click to edit Master subtitle style</a:t>
            </a:r>
            <a:endParaRPr lang="sv-SE" dirty="0"/>
          </a:p>
        </p:txBody>
      </p:sp>
      <p:sp>
        <p:nvSpPr>
          <p:cNvPr id="5" name="Rectangle 4"/>
          <p:cNvSpPr/>
          <p:nvPr userDrawn="1"/>
        </p:nvSpPr>
        <p:spPr>
          <a:xfrm>
            <a:off x="8028384" y="6525344"/>
            <a:ext cx="936104" cy="216024"/>
          </a:xfrm>
          <a:prstGeom prst="rect">
            <a:avLst/>
          </a:prstGeom>
          <a:solidFill>
            <a:srgbClr val="E9E9E9"/>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pic>
        <p:nvPicPr>
          <p:cNvPr id="6" name="Picture 5" descr="UU_logo_2f_84 kopia.pdf"/>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2339752" y="6093296"/>
            <a:ext cx="659036" cy="659036"/>
          </a:xfrm>
          <a:prstGeom prst="rect">
            <a:avLst/>
          </a:prstGeom>
        </p:spPr>
      </p:pic>
    </p:spTree>
    <p:extLst>
      <p:ext uri="{BB962C8B-B14F-4D97-AF65-F5344CB8AC3E}">
        <p14:creationId xmlns:p14="http://schemas.microsoft.com/office/powerpoint/2010/main" val="18434446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Rubrik 1"/>
          <p:cNvSpPr>
            <a:spLocks noGrp="1"/>
          </p:cNvSpPr>
          <p:nvPr>
            <p:ph type="title"/>
          </p:nvPr>
        </p:nvSpPr>
        <p:spPr>
          <a:xfrm>
            <a:off x="457200" y="116632"/>
            <a:ext cx="8229600" cy="576064"/>
          </a:xfrm>
          <a:prstGeom prst="rect">
            <a:avLst/>
          </a:prstGeom>
        </p:spPr>
        <p:txBody>
          <a:bodyPr/>
          <a:lstStyle/>
          <a:p>
            <a:r>
              <a:rPr lang="sv-SE" smtClean="0"/>
              <a:t>Click to edit Master title style</a:t>
            </a:r>
            <a:endParaRPr lang="sv-SE"/>
          </a:p>
        </p:txBody>
      </p:sp>
      <p:sp>
        <p:nvSpPr>
          <p:cNvPr id="3" name="Platshållare för innehåll 2"/>
          <p:cNvSpPr>
            <a:spLocks noGrp="1"/>
          </p:cNvSpPr>
          <p:nvPr>
            <p:ph idx="1"/>
          </p:nvPr>
        </p:nvSpPr>
        <p:spPr>
          <a:xfrm>
            <a:off x="457200" y="1196752"/>
            <a:ext cx="8229600" cy="4929411"/>
          </a:xfrm>
          <a:prstGeom prst="rect">
            <a:avLst/>
          </a:prstGeom>
        </p:spPr>
        <p:txBody>
          <a:bodyPr/>
          <a:lstStyle/>
          <a:p>
            <a:pPr lvl="0"/>
            <a:r>
              <a:rPr lang="sv-SE" dirty="0" err="1" smtClean="0"/>
              <a:t>Click</a:t>
            </a:r>
            <a:r>
              <a:rPr lang="sv-SE" dirty="0" smtClean="0"/>
              <a:t> </a:t>
            </a:r>
            <a:r>
              <a:rPr lang="sv-SE" dirty="0" err="1" smtClean="0"/>
              <a:t>to</a:t>
            </a:r>
            <a:r>
              <a:rPr lang="sv-SE" dirty="0" smtClean="0"/>
              <a:t> </a:t>
            </a:r>
            <a:r>
              <a:rPr lang="sv-SE" dirty="0" err="1" smtClean="0"/>
              <a:t>edit</a:t>
            </a:r>
            <a:r>
              <a:rPr lang="sv-SE" dirty="0" smtClean="0"/>
              <a:t> Master text </a:t>
            </a:r>
            <a:r>
              <a:rPr lang="sv-SE" dirty="0" err="1" smtClean="0"/>
              <a:t>styles</a:t>
            </a:r>
            <a:endParaRPr lang="sv-SE" dirty="0" smtClean="0"/>
          </a:p>
          <a:p>
            <a:pPr lvl="1"/>
            <a:r>
              <a:rPr lang="sv-SE" dirty="0" smtClean="0"/>
              <a:t>Second </a:t>
            </a:r>
            <a:r>
              <a:rPr lang="sv-SE" dirty="0" err="1" smtClean="0"/>
              <a:t>level</a:t>
            </a:r>
            <a:endParaRPr lang="sv-SE" dirty="0" smtClean="0"/>
          </a:p>
          <a:p>
            <a:pPr lvl="2"/>
            <a:r>
              <a:rPr lang="sv-SE" dirty="0" err="1" smtClean="0"/>
              <a:t>Third</a:t>
            </a:r>
            <a:r>
              <a:rPr lang="sv-SE" dirty="0" smtClean="0"/>
              <a:t> </a:t>
            </a:r>
            <a:r>
              <a:rPr lang="sv-SE" dirty="0" err="1" smtClean="0"/>
              <a:t>level</a:t>
            </a:r>
            <a:endParaRPr lang="sv-SE" dirty="0" smtClean="0"/>
          </a:p>
          <a:p>
            <a:pPr lvl="3"/>
            <a:r>
              <a:rPr lang="sv-SE" dirty="0" err="1" smtClean="0"/>
              <a:t>Fourth</a:t>
            </a:r>
            <a:r>
              <a:rPr lang="sv-SE" dirty="0" smtClean="0"/>
              <a:t> </a:t>
            </a:r>
            <a:r>
              <a:rPr lang="sv-SE" dirty="0" err="1" smtClean="0"/>
              <a:t>level</a:t>
            </a:r>
            <a:endParaRPr lang="sv-SE" dirty="0" smtClean="0"/>
          </a:p>
          <a:p>
            <a:pPr lvl="4"/>
            <a:r>
              <a:rPr lang="sv-SE" dirty="0" err="1" smtClean="0"/>
              <a:t>Fifth</a:t>
            </a:r>
            <a:r>
              <a:rPr lang="sv-SE" dirty="0" smtClean="0"/>
              <a:t> </a:t>
            </a:r>
            <a:r>
              <a:rPr lang="sv-SE" dirty="0" err="1" smtClean="0"/>
              <a:t>level</a:t>
            </a:r>
            <a:endParaRPr lang="sv-SE" dirty="0"/>
          </a:p>
        </p:txBody>
      </p:sp>
    </p:spTree>
    <p:extLst>
      <p:ext uri="{BB962C8B-B14F-4D97-AF65-F5344CB8AC3E}">
        <p14:creationId xmlns:p14="http://schemas.microsoft.com/office/powerpoint/2010/main" val="2085575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vsnittsrubrik">
    <p:spTree>
      <p:nvGrpSpPr>
        <p:cNvPr id="1" name=""/>
        <p:cNvGrpSpPr/>
        <p:nvPr/>
      </p:nvGrpSpPr>
      <p:grpSpPr>
        <a:xfrm>
          <a:off x="0" y="0"/>
          <a:ext cx="0" cy="0"/>
          <a:chOff x="0" y="0"/>
          <a:chExt cx="0" cy="0"/>
        </a:xfrm>
      </p:grpSpPr>
      <p:sp>
        <p:nvSpPr>
          <p:cNvPr id="2" name="Rubrik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sv-SE" smtClean="0"/>
              <a:t>Click to edit Master title style</a:t>
            </a:r>
            <a:endParaRPr lang="sv-SE"/>
          </a:p>
        </p:txBody>
      </p:sp>
      <p:sp>
        <p:nvSpPr>
          <p:cNvPr id="3" name="Platshållare för text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sv-SE" smtClean="0"/>
              <a:t>Click to edit Master text styles</a:t>
            </a:r>
          </a:p>
        </p:txBody>
      </p:sp>
      <p:sp>
        <p:nvSpPr>
          <p:cNvPr id="4" name="Rubrik 1"/>
          <p:cNvSpPr txBox="1">
            <a:spLocks/>
          </p:cNvSpPr>
          <p:nvPr userDrawn="1"/>
        </p:nvSpPr>
        <p:spPr>
          <a:xfrm>
            <a:off x="457200" y="116632"/>
            <a:ext cx="8229600" cy="576064"/>
          </a:xfrm>
          <a:prstGeom prst="rect">
            <a:avLst/>
          </a:prstGeom>
        </p:spPr>
        <p:txBody>
          <a:bodyPr/>
          <a:lstStyle>
            <a:lvl1pPr algn="ctr" rtl="0" eaLnBrk="1" fontAlgn="base" hangingPunct="1">
              <a:spcBef>
                <a:spcPct val="0"/>
              </a:spcBef>
              <a:spcAft>
                <a:spcPct val="0"/>
              </a:spcAft>
              <a:defRPr sz="2800" kern="1200">
                <a:solidFill>
                  <a:schemeClr val="tx1"/>
                </a:solidFill>
                <a:latin typeface="+mj-lt"/>
                <a:ea typeface="MS PGothic" pitchFamily="34" charset="-128"/>
                <a:cs typeface="MS PGothic" charset="0"/>
              </a:defRPr>
            </a:lvl1pPr>
            <a:lvl2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2pPr>
            <a:lvl3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3pPr>
            <a:lvl4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4pPr>
            <a:lvl5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a:lstStyle>
          <a:p>
            <a:r>
              <a:rPr lang="sv-SE" smtClean="0"/>
              <a:t>Click to edit Master title style</a:t>
            </a:r>
            <a:endParaRPr lang="sv-SE"/>
          </a:p>
        </p:txBody>
      </p:sp>
    </p:spTree>
    <p:extLst>
      <p:ext uri="{BB962C8B-B14F-4D97-AF65-F5344CB8AC3E}">
        <p14:creationId xmlns:p14="http://schemas.microsoft.com/office/powerpoint/2010/main" val="1572453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vå innehållsdelar">
    <p:spTree>
      <p:nvGrpSpPr>
        <p:cNvPr id="1" name=""/>
        <p:cNvGrpSpPr/>
        <p:nvPr/>
      </p:nvGrpSpPr>
      <p:grpSpPr>
        <a:xfrm>
          <a:off x="0" y="0"/>
          <a:ext cx="0" cy="0"/>
          <a:chOff x="0" y="0"/>
          <a:chExt cx="0" cy="0"/>
        </a:xfrm>
      </p:grpSpPr>
      <p:sp>
        <p:nvSpPr>
          <p:cNvPr id="2" name="Rubrik 1"/>
          <p:cNvSpPr>
            <a:spLocks noGrp="1"/>
          </p:cNvSpPr>
          <p:nvPr>
            <p:ph type="title"/>
          </p:nvPr>
        </p:nvSpPr>
        <p:spPr>
          <a:xfrm>
            <a:off x="457200" y="116632"/>
            <a:ext cx="8229600" cy="634082"/>
          </a:xfrm>
          <a:prstGeom prst="rect">
            <a:avLst/>
          </a:prstGeom>
        </p:spPr>
        <p:txBody>
          <a:bodyPr/>
          <a:lstStyle/>
          <a:p>
            <a:r>
              <a:rPr lang="sv-SE" dirty="0" err="1" smtClean="0"/>
              <a:t>Click</a:t>
            </a:r>
            <a:r>
              <a:rPr lang="sv-SE" dirty="0" smtClean="0"/>
              <a:t> </a:t>
            </a:r>
            <a:r>
              <a:rPr lang="sv-SE" dirty="0" err="1" smtClean="0"/>
              <a:t>to</a:t>
            </a:r>
            <a:r>
              <a:rPr lang="sv-SE" dirty="0" smtClean="0"/>
              <a:t> </a:t>
            </a:r>
            <a:r>
              <a:rPr lang="sv-SE" dirty="0" err="1" smtClean="0"/>
              <a:t>edit</a:t>
            </a:r>
            <a:r>
              <a:rPr lang="sv-SE" dirty="0" smtClean="0"/>
              <a:t> Master </a:t>
            </a:r>
            <a:r>
              <a:rPr lang="sv-SE" dirty="0" err="1" smtClean="0"/>
              <a:t>title</a:t>
            </a:r>
            <a:r>
              <a:rPr lang="sv-SE" dirty="0" smtClean="0"/>
              <a:t> style</a:t>
            </a:r>
            <a:endParaRPr lang="sv-SE" dirty="0"/>
          </a:p>
        </p:txBody>
      </p:sp>
      <p:sp>
        <p:nvSpPr>
          <p:cNvPr id="3" name="Platshållare för innehåll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sv-SE" smtClean="0"/>
              <a:t>Click to edit Master text styles</a:t>
            </a:r>
          </a:p>
          <a:p>
            <a:pPr lvl="1"/>
            <a:r>
              <a:rPr lang="sv-SE" smtClean="0"/>
              <a:t>Second level</a:t>
            </a:r>
          </a:p>
          <a:p>
            <a:pPr lvl="2"/>
            <a:r>
              <a:rPr lang="sv-SE" smtClean="0"/>
              <a:t>Third level</a:t>
            </a:r>
          </a:p>
          <a:p>
            <a:pPr lvl="3"/>
            <a:r>
              <a:rPr lang="sv-SE" smtClean="0"/>
              <a:t>Fourth level</a:t>
            </a:r>
          </a:p>
          <a:p>
            <a:pPr lvl="4"/>
            <a:r>
              <a:rPr lang="sv-SE" smtClean="0"/>
              <a:t>Fifth level</a:t>
            </a:r>
            <a:endParaRPr lang="sv-SE"/>
          </a:p>
        </p:txBody>
      </p:sp>
      <p:sp>
        <p:nvSpPr>
          <p:cNvPr id="4" name="Platshållare för innehåll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sv-SE" smtClean="0"/>
              <a:t>Click to edit Master text styles</a:t>
            </a:r>
          </a:p>
          <a:p>
            <a:pPr lvl="1"/>
            <a:r>
              <a:rPr lang="sv-SE" smtClean="0"/>
              <a:t>Second level</a:t>
            </a:r>
          </a:p>
          <a:p>
            <a:pPr lvl="2"/>
            <a:r>
              <a:rPr lang="sv-SE" smtClean="0"/>
              <a:t>Third level</a:t>
            </a:r>
          </a:p>
          <a:p>
            <a:pPr lvl="3"/>
            <a:r>
              <a:rPr lang="sv-SE" smtClean="0"/>
              <a:t>Fourth level</a:t>
            </a:r>
          </a:p>
          <a:p>
            <a:pPr lvl="4"/>
            <a:r>
              <a:rPr lang="sv-SE" smtClean="0"/>
              <a:t>Fifth level</a:t>
            </a:r>
            <a:endParaRPr lang="sv-SE"/>
          </a:p>
        </p:txBody>
      </p:sp>
    </p:spTree>
    <p:extLst>
      <p:ext uri="{BB962C8B-B14F-4D97-AF65-F5344CB8AC3E}">
        <p14:creationId xmlns:p14="http://schemas.microsoft.com/office/powerpoint/2010/main" val="3642321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Jämförelse">
    <p:spTree>
      <p:nvGrpSpPr>
        <p:cNvPr id="1" name=""/>
        <p:cNvGrpSpPr/>
        <p:nvPr/>
      </p:nvGrpSpPr>
      <p:grpSpPr>
        <a:xfrm>
          <a:off x="0" y="0"/>
          <a:ext cx="0" cy="0"/>
          <a:chOff x="0" y="0"/>
          <a:chExt cx="0" cy="0"/>
        </a:xfrm>
      </p:grpSpPr>
      <p:sp>
        <p:nvSpPr>
          <p:cNvPr id="3" name="Platshållare för text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smtClean="0"/>
              <a:t>Click to edit Master text styles</a:t>
            </a:r>
          </a:p>
        </p:txBody>
      </p:sp>
      <p:sp>
        <p:nvSpPr>
          <p:cNvPr id="4" name="Platshållare för innehåll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sv-SE" smtClean="0"/>
              <a:t>Click to edit Master text styles</a:t>
            </a:r>
          </a:p>
          <a:p>
            <a:pPr lvl="1"/>
            <a:r>
              <a:rPr lang="sv-SE" smtClean="0"/>
              <a:t>Second level</a:t>
            </a:r>
          </a:p>
          <a:p>
            <a:pPr lvl="2"/>
            <a:r>
              <a:rPr lang="sv-SE" smtClean="0"/>
              <a:t>Third level</a:t>
            </a:r>
          </a:p>
          <a:p>
            <a:pPr lvl="3"/>
            <a:r>
              <a:rPr lang="sv-SE" smtClean="0"/>
              <a:t>Fourth level</a:t>
            </a:r>
          </a:p>
          <a:p>
            <a:pPr lvl="4"/>
            <a:r>
              <a:rPr lang="sv-SE" smtClean="0"/>
              <a:t>Fifth level</a:t>
            </a:r>
            <a:endParaRPr lang="sv-SE"/>
          </a:p>
        </p:txBody>
      </p:sp>
      <p:sp>
        <p:nvSpPr>
          <p:cNvPr id="5" name="Platshållare för text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smtClean="0"/>
              <a:t>Click to edit Master text styles</a:t>
            </a:r>
          </a:p>
        </p:txBody>
      </p:sp>
      <p:sp>
        <p:nvSpPr>
          <p:cNvPr id="6" name="Platshållare för innehåll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sv-SE" smtClean="0"/>
              <a:t>Click to edit Master text styles</a:t>
            </a:r>
          </a:p>
          <a:p>
            <a:pPr lvl="1"/>
            <a:r>
              <a:rPr lang="sv-SE" smtClean="0"/>
              <a:t>Second level</a:t>
            </a:r>
          </a:p>
          <a:p>
            <a:pPr lvl="2"/>
            <a:r>
              <a:rPr lang="sv-SE" smtClean="0"/>
              <a:t>Third level</a:t>
            </a:r>
          </a:p>
          <a:p>
            <a:pPr lvl="3"/>
            <a:r>
              <a:rPr lang="sv-SE" smtClean="0"/>
              <a:t>Fourth level</a:t>
            </a:r>
          </a:p>
          <a:p>
            <a:pPr lvl="4"/>
            <a:r>
              <a:rPr lang="sv-SE" smtClean="0"/>
              <a:t>Fifth level</a:t>
            </a:r>
            <a:endParaRPr lang="sv-SE"/>
          </a:p>
        </p:txBody>
      </p:sp>
      <p:sp>
        <p:nvSpPr>
          <p:cNvPr id="7" name="Rubrik 1"/>
          <p:cNvSpPr txBox="1">
            <a:spLocks/>
          </p:cNvSpPr>
          <p:nvPr userDrawn="1"/>
        </p:nvSpPr>
        <p:spPr>
          <a:xfrm>
            <a:off x="457200" y="116632"/>
            <a:ext cx="8229600" cy="576064"/>
          </a:xfrm>
          <a:prstGeom prst="rect">
            <a:avLst/>
          </a:prstGeom>
        </p:spPr>
        <p:txBody>
          <a:bodyPr/>
          <a:lstStyle>
            <a:lvl1pPr algn="ctr" rtl="0" eaLnBrk="1" fontAlgn="base" hangingPunct="1">
              <a:spcBef>
                <a:spcPct val="0"/>
              </a:spcBef>
              <a:spcAft>
                <a:spcPct val="0"/>
              </a:spcAft>
              <a:defRPr sz="2800" kern="1200">
                <a:solidFill>
                  <a:schemeClr val="tx1"/>
                </a:solidFill>
                <a:latin typeface="+mj-lt"/>
                <a:ea typeface="MS PGothic" pitchFamily="34" charset="-128"/>
                <a:cs typeface="MS PGothic" charset="0"/>
              </a:defRPr>
            </a:lvl1pPr>
            <a:lvl2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2pPr>
            <a:lvl3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3pPr>
            <a:lvl4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4pPr>
            <a:lvl5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a:lstStyle>
          <a:p>
            <a:r>
              <a:rPr lang="sv-SE" smtClean="0"/>
              <a:t>Click to edit Master title style</a:t>
            </a:r>
            <a:endParaRPr lang="sv-SE"/>
          </a:p>
        </p:txBody>
      </p:sp>
    </p:spTree>
    <p:extLst>
      <p:ext uri="{BB962C8B-B14F-4D97-AF65-F5344CB8AC3E}">
        <p14:creationId xmlns:p14="http://schemas.microsoft.com/office/powerpoint/2010/main" val="468290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ndast rubrik">
    <p:spTree>
      <p:nvGrpSpPr>
        <p:cNvPr id="1" name=""/>
        <p:cNvGrpSpPr/>
        <p:nvPr/>
      </p:nvGrpSpPr>
      <p:grpSpPr>
        <a:xfrm>
          <a:off x="0" y="0"/>
          <a:ext cx="0" cy="0"/>
          <a:chOff x="0" y="0"/>
          <a:chExt cx="0" cy="0"/>
        </a:xfrm>
      </p:grpSpPr>
      <p:sp>
        <p:nvSpPr>
          <p:cNvPr id="3" name="Rubrik 1"/>
          <p:cNvSpPr txBox="1">
            <a:spLocks/>
          </p:cNvSpPr>
          <p:nvPr userDrawn="1"/>
        </p:nvSpPr>
        <p:spPr>
          <a:xfrm>
            <a:off x="457200" y="116632"/>
            <a:ext cx="8229600" cy="576064"/>
          </a:xfrm>
          <a:prstGeom prst="rect">
            <a:avLst/>
          </a:prstGeom>
        </p:spPr>
        <p:txBody>
          <a:bodyPr/>
          <a:lstStyle>
            <a:lvl1pPr algn="ctr" rtl="0" eaLnBrk="1" fontAlgn="base" hangingPunct="1">
              <a:spcBef>
                <a:spcPct val="0"/>
              </a:spcBef>
              <a:spcAft>
                <a:spcPct val="0"/>
              </a:spcAft>
              <a:defRPr sz="2800" kern="1200">
                <a:solidFill>
                  <a:schemeClr val="tx1"/>
                </a:solidFill>
                <a:latin typeface="+mj-lt"/>
                <a:ea typeface="MS PGothic" pitchFamily="34" charset="-128"/>
                <a:cs typeface="MS PGothic" charset="0"/>
              </a:defRPr>
            </a:lvl1pPr>
            <a:lvl2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2pPr>
            <a:lvl3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3pPr>
            <a:lvl4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4pPr>
            <a:lvl5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a:lstStyle>
          <a:p>
            <a:r>
              <a:rPr lang="sv-SE" smtClean="0"/>
              <a:t>Click to edit Master title style</a:t>
            </a:r>
            <a:endParaRPr lang="sv-SE"/>
          </a:p>
        </p:txBody>
      </p:sp>
    </p:spTree>
    <p:extLst>
      <p:ext uri="{BB962C8B-B14F-4D97-AF65-F5344CB8AC3E}">
        <p14:creationId xmlns:p14="http://schemas.microsoft.com/office/powerpoint/2010/main" val="2395742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74178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9" Type="http://schemas.openxmlformats.org/officeDocument/2006/relationships/image" Target="../media/image1.png"/><Relationship Id="rId10" Type="http://schemas.openxmlformats.org/officeDocument/2006/relationships/image" Target="../media/image2.em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Bildobjekt 1" descr="02_Bg-sida"/>
          <p:cNvPicPr>
            <a:picLocks noChangeAspect="1"/>
          </p:cNvPicPr>
          <p:nvPr/>
        </p:nvPicPr>
        <p:blipFill>
          <a:blip r:embed="rId9">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userDrawn="1"/>
        </p:nvSpPr>
        <p:spPr>
          <a:xfrm>
            <a:off x="8028384" y="6525344"/>
            <a:ext cx="936104" cy="216024"/>
          </a:xfrm>
          <a:prstGeom prst="rect">
            <a:avLst/>
          </a:prstGeom>
          <a:solidFill>
            <a:srgbClr val="E9E9E9"/>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pic>
        <p:nvPicPr>
          <p:cNvPr id="4" name="Picture 3" descr="UU_logo_2f_84 kopia.pdf"/>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2339752" y="6093296"/>
            <a:ext cx="659036" cy="659036"/>
          </a:xfrm>
          <a:prstGeom prst="rect">
            <a:avLst/>
          </a:prstGeom>
        </p:spPr>
      </p:pic>
      <p:grpSp>
        <p:nvGrpSpPr>
          <p:cNvPr id="5" name="Group 1"/>
          <p:cNvGrpSpPr>
            <a:grpSpLocks/>
          </p:cNvGrpSpPr>
          <p:nvPr userDrawn="1"/>
        </p:nvGrpSpPr>
        <p:grpSpPr bwMode="auto">
          <a:xfrm>
            <a:off x="186203" y="116632"/>
            <a:ext cx="9066317" cy="582930"/>
            <a:chOff x="0" y="0"/>
            <a:chExt cx="6266" cy="408"/>
          </a:xfrm>
        </p:grpSpPr>
        <p:sp>
          <p:nvSpPr>
            <p:cNvPr id="6" name="Rectangle 2"/>
            <p:cNvSpPr>
              <a:spLocks/>
            </p:cNvSpPr>
            <p:nvPr/>
          </p:nvSpPr>
          <p:spPr bwMode="auto">
            <a:xfrm>
              <a:off x="0" y="0"/>
              <a:ext cx="6240" cy="408"/>
            </a:xfrm>
            <a:prstGeom prst="rect">
              <a:avLst/>
            </a:prstGeom>
            <a:gradFill flip="none" rotWithShape="1">
              <a:gsLst>
                <a:gs pos="0">
                  <a:srgbClr val="85B30A">
                    <a:alpha val="53000"/>
                  </a:srgbClr>
                </a:gs>
                <a:gs pos="100000">
                  <a:srgbClr val="FFFFFF">
                    <a:alpha val="53000"/>
                  </a:srgbClr>
                </a:gs>
              </a:gsLst>
              <a:lin ang="10800000" scaled="0"/>
              <a:tileRect/>
            </a:gradFill>
            <a:ln>
              <a:noFill/>
            </a:ln>
            <a:extLst>
              <a:ext uri="{91240B29-F687-4f45-9708-019B960494DF}">
                <a14:hiddenLine xmlns:a14="http://schemas.microsoft.com/office/drawing/2010/main" w="12700">
                  <a:solidFill>
                    <a:srgbClr val="000000"/>
                  </a:solidFill>
                  <a:miter lim="800000"/>
                  <a:headEnd/>
                  <a:tailEnd/>
                </a14:hiddenLine>
              </a:ext>
            </a:extLst>
          </p:spPr>
          <p:txBody>
            <a:bodyPr lIns="0" tIns="0" rIns="0" bIns="0"/>
            <a:lstStyle/>
            <a:p>
              <a:endParaRPr lang="en-US"/>
            </a:p>
          </p:txBody>
        </p:sp>
        <p:sp>
          <p:nvSpPr>
            <p:cNvPr id="7" name="Rectangle 3"/>
            <p:cNvSpPr>
              <a:spLocks/>
            </p:cNvSpPr>
            <p:nvPr/>
          </p:nvSpPr>
          <p:spPr bwMode="auto">
            <a:xfrm>
              <a:off x="0" y="49"/>
              <a:ext cx="6266"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50797" bIns="0"/>
            <a:lstStyle/>
            <a:p>
              <a:pPr marL="40005" algn="ctr"/>
              <a:endParaRPr lang="en-US" sz="2400" dirty="0">
                <a:cs typeface="Arial" charset="0"/>
              </a:endParaRPr>
            </a:p>
          </p:txBody>
        </p:sp>
      </p:grpSp>
    </p:spTree>
    <p:extLst>
      <p:ext uri="{BB962C8B-B14F-4D97-AF65-F5344CB8AC3E}">
        <p14:creationId xmlns:p14="http://schemas.microsoft.com/office/powerpoint/2010/main" val="402097196"/>
      </p:ext>
    </p:extLst>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Lst>
  <p:timing>
    <p:tnLst>
      <p:par>
        <p:cTn xmlns:p14="http://schemas.microsoft.com/office/powerpoint/2010/main" id="1" dur="indefinite" restart="never" nodeType="tmRoot"/>
      </p:par>
    </p:tnLst>
  </p:timing>
  <p:hf hdr="0"/>
  <p:txStyles>
    <p:titleStyle>
      <a:lvl1pPr algn="ctr" rtl="0" eaLnBrk="1" fontAlgn="base" hangingPunct="1">
        <a:spcBef>
          <a:spcPct val="0"/>
        </a:spcBef>
        <a:spcAft>
          <a:spcPct val="0"/>
        </a:spcAft>
        <a:defRPr sz="2800" kern="1200">
          <a:solidFill>
            <a:schemeClr val="tx1"/>
          </a:solidFill>
          <a:latin typeface="+mj-lt"/>
          <a:ea typeface="MS PGothic" pitchFamily="34" charset="-128"/>
          <a:cs typeface="MS PGothic" charset="0"/>
        </a:defRPr>
      </a:lvl1pPr>
      <a:lvl2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2pPr>
      <a:lvl3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3pPr>
      <a:lvl4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4pPr>
      <a:lvl5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S PGothic" pitchFamily="34" charset="-128"/>
          <a:cs typeface="MS PGothic" charset="0"/>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S PGothic" pitchFamily="34" charset="-128"/>
          <a:cs typeface="MS PGothic" charset="0"/>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S PGothic" pitchFamily="34" charset="-128"/>
          <a:cs typeface="MS PGothic"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emf"/></Relationships>
</file>

<file path=ppt/slides/_rels/slide18.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6" Type="http://schemas.openxmlformats.org/officeDocument/2006/relationships/image" Target="../media/image18.em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samtools.github.io/hts-spec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9.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sv-SE" b="1" dirty="0" smtClean="0"/>
              <a:t>RNA-seq read </a:t>
            </a:r>
            <a:r>
              <a:rPr lang="sv-SE" b="1" dirty="0" err="1" smtClean="0"/>
              <a:t>mapping</a:t>
            </a:r>
            <a:r>
              <a:rPr lang="en-US" b="1" dirty="0"/>
              <a:t/>
            </a:r>
            <a:br>
              <a:rPr lang="en-US" b="1" dirty="0"/>
            </a:br>
            <a:endParaRPr lang="sv-SE" dirty="0"/>
          </a:p>
        </p:txBody>
      </p:sp>
      <p:sp>
        <p:nvSpPr>
          <p:cNvPr id="3" name="Subtitle 2"/>
          <p:cNvSpPr>
            <a:spLocks noGrp="1"/>
          </p:cNvSpPr>
          <p:nvPr>
            <p:ph type="subTitle" idx="1"/>
          </p:nvPr>
        </p:nvSpPr>
        <p:spPr>
          <a:xfrm>
            <a:off x="1371600" y="3212976"/>
            <a:ext cx="6400800" cy="2425824"/>
          </a:xfrm>
        </p:spPr>
        <p:txBody>
          <a:bodyPr/>
          <a:lstStyle/>
          <a:p>
            <a:r>
              <a:rPr lang="sv-SE" dirty="0" smtClean="0"/>
              <a:t>Pär Engström</a:t>
            </a:r>
          </a:p>
          <a:p>
            <a:endParaRPr lang="sv-SE" dirty="0" smtClean="0"/>
          </a:p>
          <a:p>
            <a:r>
              <a:rPr lang="sv-SE" dirty="0" smtClean="0"/>
              <a:t>SciLifeLab RNA-seq workshop</a:t>
            </a:r>
          </a:p>
          <a:p>
            <a:r>
              <a:rPr lang="sv-SE" dirty="0" err="1" smtClean="0"/>
              <a:t>March</a:t>
            </a:r>
            <a:r>
              <a:rPr lang="sv-SE" dirty="0" smtClean="0"/>
              <a:t> 2017</a:t>
            </a:r>
          </a:p>
        </p:txBody>
      </p:sp>
    </p:spTree>
    <p:extLst>
      <p:ext uri="{BB962C8B-B14F-4D97-AF65-F5344CB8AC3E}">
        <p14:creationId xmlns:p14="http://schemas.microsoft.com/office/powerpoint/2010/main" val="335572611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Multi-mapping reads and pseudogenes</a:t>
            </a:r>
            <a:endParaRPr lang="en-US" dirty="0"/>
          </a:p>
        </p:txBody>
      </p:sp>
      <p:sp>
        <p:nvSpPr>
          <p:cNvPr id="4" name="Rectangle 3"/>
          <p:cNvSpPr/>
          <p:nvPr/>
        </p:nvSpPr>
        <p:spPr>
          <a:xfrm>
            <a:off x="971600" y="1556792"/>
            <a:ext cx="504056" cy="278740"/>
          </a:xfrm>
          <a:prstGeom prst="rect">
            <a:avLst/>
          </a:prstGeom>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051720" y="1556792"/>
            <a:ext cx="504056" cy="278740"/>
          </a:xfrm>
          <a:prstGeom prst="rect">
            <a:avLst/>
          </a:prstGeom>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a:stCxn id="4" idx="3"/>
            <a:endCxn id="5" idx="1"/>
          </p:cNvCxnSpPr>
          <p:nvPr/>
        </p:nvCxnSpPr>
        <p:spPr>
          <a:xfrm>
            <a:off x="1475656" y="1696162"/>
            <a:ext cx="576064" cy="0"/>
          </a:xfrm>
          <a:prstGeom prst="line">
            <a:avLst/>
          </a:prstGeom>
        </p:spPr>
        <p:style>
          <a:lnRef idx="2">
            <a:schemeClr val="dk1"/>
          </a:lnRef>
          <a:fillRef idx="0">
            <a:schemeClr val="dk1"/>
          </a:fillRef>
          <a:effectRef idx="1">
            <a:schemeClr val="dk1"/>
          </a:effectRef>
          <a:fontRef idx="minor">
            <a:schemeClr val="tx1"/>
          </a:fontRef>
        </p:style>
      </p:cxnSp>
      <p:sp>
        <p:nvSpPr>
          <p:cNvPr id="7" name="Rectangle 6"/>
          <p:cNvSpPr/>
          <p:nvPr/>
        </p:nvSpPr>
        <p:spPr>
          <a:xfrm>
            <a:off x="3059832" y="1556792"/>
            <a:ext cx="1152128" cy="278740"/>
          </a:xfrm>
          <a:prstGeom prst="rect">
            <a:avLst/>
          </a:prstGeom>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a:stCxn id="5" idx="3"/>
            <a:endCxn id="7" idx="1"/>
          </p:cNvCxnSpPr>
          <p:nvPr/>
        </p:nvCxnSpPr>
        <p:spPr>
          <a:xfrm>
            <a:off x="2555776" y="1696162"/>
            <a:ext cx="504056" cy="0"/>
          </a:xfrm>
          <a:prstGeom prst="line">
            <a:avLst/>
          </a:prstGeom>
        </p:spPr>
        <p:style>
          <a:lnRef idx="2">
            <a:schemeClr val="dk1"/>
          </a:lnRef>
          <a:fillRef idx="0">
            <a:schemeClr val="dk1"/>
          </a:fillRef>
          <a:effectRef idx="1">
            <a:schemeClr val="dk1"/>
          </a:effectRef>
          <a:fontRef idx="minor">
            <a:schemeClr val="tx1"/>
          </a:fontRef>
        </p:style>
      </p:cxnSp>
      <p:sp>
        <p:nvSpPr>
          <p:cNvPr id="17" name="Rectangle 16"/>
          <p:cNvSpPr/>
          <p:nvPr/>
        </p:nvSpPr>
        <p:spPr>
          <a:xfrm>
            <a:off x="5330557" y="1556792"/>
            <a:ext cx="504056" cy="278740"/>
          </a:xfrm>
          <a:prstGeom prst="rect">
            <a:avLst/>
          </a:prstGeom>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5834613" y="1556792"/>
            <a:ext cx="504056" cy="278740"/>
          </a:xfrm>
          <a:prstGeom prst="rect">
            <a:avLst/>
          </a:prstGeom>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6338669" y="1556792"/>
            <a:ext cx="1152128" cy="278740"/>
          </a:xfrm>
          <a:prstGeom prst="rect">
            <a:avLst/>
          </a:prstGeom>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TextBox 21"/>
          <p:cNvSpPr txBox="1"/>
          <p:nvPr/>
        </p:nvSpPr>
        <p:spPr>
          <a:xfrm>
            <a:off x="827584" y="1835532"/>
            <a:ext cx="1677863" cy="369332"/>
          </a:xfrm>
          <a:prstGeom prst="rect">
            <a:avLst/>
          </a:prstGeom>
          <a:noFill/>
        </p:spPr>
        <p:txBody>
          <a:bodyPr wrap="none" rtlCol="0">
            <a:spAutoFit/>
          </a:bodyPr>
          <a:lstStyle/>
          <a:p>
            <a:r>
              <a:rPr lang="en-US" dirty="0" smtClean="0"/>
              <a:t>Functional gene</a:t>
            </a:r>
            <a:endParaRPr lang="en-US" dirty="0"/>
          </a:p>
        </p:txBody>
      </p:sp>
      <p:sp>
        <p:nvSpPr>
          <p:cNvPr id="23" name="TextBox 22"/>
          <p:cNvSpPr txBox="1"/>
          <p:nvPr/>
        </p:nvSpPr>
        <p:spPr>
          <a:xfrm>
            <a:off x="5220072" y="1835532"/>
            <a:ext cx="2337787" cy="369332"/>
          </a:xfrm>
          <a:prstGeom prst="rect">
            <a:avLst/>
          </a:prstGeom>
          <a:noFill/>
        </p:spPr>
        <p:txBody>
          <a:bodyPr wrap="none" rtlCol="0">
            <a:spAutoFit/>
          </a:bodyPr>
          <a:lstStyle/>
          <a:p>
            <a:r>
              <a:rPr lang="en-US" dirty="0" smtClean="0"/>
              <a:t>Processed pseudogene</a:t>
            </a:r>
            <a:endParaRPr lang="en-US" dirty="0"/>
          </a:p>
        </p:txBody>
      </p:sp>
      <p:sp>
        <p:nvSpPr>
          <p:cNvPr id="24" name="Rectangle 23"/>
          <p:cNvSpPr/>
          <p:nvPr/>
        </p:nvSpPr>
        <p:spPr>
          <a:xfrm>
            <a:off x="2339752" y="2420888"/>
            <a:ext cx="216024" cy="144016"/>
          </a:xfrm>
          <a:prstGeom prst="rect">
            <a:avLst/>
          </a:prstGeom>
          <a:ln>
            <a:solidFill>
              <a:srgbClr val="00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5" name="Rectangle 24"/>
          <p:cNvSpPr/>
          <p:nvPr/>
        </p:nvSpPr>
        <p:spPr>
          <a:xfrm>
            <a:off x="3059832" y="2420888"/>
            <a:ext cx="504056" cy="144016"/>
          </a:xfrm>
          <a:prstGeom prst="rect">
            <a:avLst/>
          </a:prstGeom>
          <a:ln>
            <a:solidFill>
              <a:srgbClr val="00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cxnSp>
        <p:nvCxnSpPr>
          <p:cNvPr id="26" name="Straight Connector 25"/>
          <p:cNvCxnSpPr>
            <a:stCxn id="24" idx="3"/>
            <a:endCxn id="25" idx="1"/>
          </p:cNvCxnSpPr>
          <p:nvPr/>
        </p:nvCxnSpPr>
        <p:spPr>
          <a:xfrm>
            <a:off x="2555776" y="2492896"/>
            <a:ext cx="504056" cy="0"/>
          </a:xfrm>
          <a:prstGeom prst="line">
            <a:avLst/>
          </a:prstGeom>
          <a:ln>
            <a:solidFill>
              <a:srgbClr val="000000"/>
            </a:solidFill>
          </a:ln>
        </p:spPr>
        <p:style>
          <a:lnRef idx="2">
            <a:schemeClr val="accent3">
              <a:shade val="50000"/>
            </a:schemeClr>
          </a:lnRef>
          <a:fillRef idx="1">
            <a:schemeClr val="accent3"/>
          </a:fillRef>
          <a:effectRef idx="0">
            <a:schemeClr val="accent3"/>
          </a:effectRef>
          <a:fontRef idx="minor">
            <a:schemeClr val="lt1"/>
          </a:fontRef>
        </p:style>
      </p:cxnSp>
      <p:sp>
        <p:nvSpPr>
          <p:cNvPr id="29" name="TextBox 28"/>
          <p:cNvSpPr txBox="1"/>
          <p:nvPr/>
        </p:nvSpPr>
        <p:spPr>
          <a:xfrm>
            <a:off x="2215954" y="2574196"/>
            <a:ext cx="2356046" cy="646331"/>
          </a:xfrm>
          <a:prstGeom prst="rect">
            <a:avLst/>
          </a:prstGeom>
          <a:noFill/>
        </p:spPr>
        <p:txBody>
          <a:bodyPr wrap="none" rtlCol="0">
            <a:spAutoFit/>
          </a:bodyPr>
          <a:lstStyle/>
          <a:p>
            <a:r>
              <a:rPr lang="en-US" dirty="0" smtClean="0"/>
              <a:t>Correct read alignment</a:t>
            </a:r>
          </a:p>
          <a:p>
            <a:r>
              <a:rPr lang="en-US" dirty="0" smtClean="0"/>
              <a:t>Identical, spliced</a:t>
            </a:r>
            <a:endParaRPr lang="en-US" dirty="0"/>
          </a:p>
        </p:txBody>
      </p:sp>
      <p:sp>
        <p:nvSpPr>
          <p:cNvPr id="32" name="Rectangle 31"/>
          <p:cNvSpPr/>
          <p:nvPr/>
        </p:nvSpPr>
        <p:spPr>
          <a:xfrm>
            <a:off x="6084168" y="2420888"/>
            <a:ext cx="792088" cy="144016"/>
          </a:xfrm>
          <a:prstGeom prst="rect">
            <a:avLst/>
          </a:prstGeom>
          <a:ln>
            <a:solidFill>
              <a:srgbClr val="00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4" name="TextBox 33"/>
          <p:cNvSpPr txBox="1"/>
          <p:nvPr/>
        </p:nvSpPr>
        <p:spPr>
          <a:xfrm>
            <a:off x="5940152" y="2574196"/>
            <a:ext cx="2510010" cy="646331"/>
          </a:xfrm>
          <a:prstGeom prst="rect">
            <a:avLst/>
          </a:prstGeom>
          <a:noFill/>
        </p:spPr>
        <p:txBody>
          <a:bodyPr wrap="none" rtlCol="0">
            <a:spAutoFit/>
          </a:bodyPr>
          <a:lstStyle/>
          <a:p>
            <a:r>
              <a:rPr lang="en-US" dirty="0" smtClean="0"/>
              <a:t>Incorrect read alignment</a:t>
            </a:r>
          </a:p>
          <a:p>
            <a:r>
              <a:rPr lang="en-US" dirty="0" smtClean="0"/>
              <a:t>Mismatches, not spliced</a:t>
            </a:r>
            <a:endParaRPr lang="en-US" dirty="0"/>
          </a:p>
        </p:txBody>
      </p:sp>
      <p:cxnSp>
        <p:nvCxnSpPr>
          <p:cNvPr id="39" name="Straight Connector 38"/>
          <p:cNvCxnSpPr/>
          <p:nvPr/>
        </p:nvCxnSpPr>
        <p:spPr>
          <a:xfrm>
            <a:off x="6228184" y="2420888"/>
            <a:ext cx="0" cy="144016"/>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cxnSp>
        <p:nvCxnSpPr>
          <p:cNvPr id="40" name="Straight Connector 39"/>
          <p:cNvCxnSpPr/>
          <p:nvPr/>
        </p:nvCxnSpPr>
        <p:spPr>
          <a:xfrm>
            <a:off x="6588224" y="2420888"/>
            <a:ext cx="0" cy="144016"/>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
        <p:nvSpPr>
          <p:cNvPr id="42" name="TextBox 41"/>
          <p:cNvSpPr txBox="1"/>
          <p:nvPr/>
        </p:nvSpPr>
        <p:spPr>
          <a:xfrm>
            <a:off x="395536" y="4149080"/>
            <a:ext cx="8430513" cy="923330"/>
          </a:xfrm>
          <a:prstGeom prst="rect">
            <a:avLst/>
          </a:prstGeom>
          <a:noFill/>
        </p:spPr>
        <p:txBody>
          <a:bodyPr wrap="none" rtlCol="0">
            <a:spAutoFit/>
          </a:bodyPr>
          <a:lstStyle/>
          <a:p>
            <a:r>
              <a:rPr lang="en-US" dirty="0" smtClean="0"/>
              <a:t>Note:</a:t>
            </a:r>
          </a:p>
          <a:p>
            <a:pPr marL="285750" indent="-285750">
              <a:buFont typeface="Arial"/>
              <a:buChar char="•"/>
            </a:pPr>
            <a:r>
              <a:rPr lang="en-US" dirty="0" smtClean="0"/>
              <a:t>An aligner may report both alignments or either</a:t>
            </a:r>
          </a:p>
          <a:p>
            <a:pPr marL="285750" indent="-285750">
              <a:buFont typeface="Arial"/>
              <a:buChar char="•"/>
            </a:pPr>
            <a:r>
              <a:rPr lang="en-US" dirty="0" smtClean="0"/>
              <a:t>Some search strategies and scoring schemes give preference to unspliced alignments</a:t>
            </a:r>
            <a:endParaRPr lang="en-US" dirty="0"/>
          </a:p>
        </p:txBody>
      </p:sp>
    </p:spTree>
    <p:extLst>
      <p:ext uri="{BB962C8B-B14F-4D97-AF65-F5344CB8AC3E}">
        <p14:creationId xmlns:p14="http://schemas.microsoft.com/office/powerpoint/2010/main" val="17017086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important is mapping accuracy?</a:t>
            </a:r>
            <a:endParaRPr lang="en-US" dirty="0"/>
          </a:p>
        </p:txBody>
      </p:sp>
      <p:sp>
        <p:nvSpPr>
          <p:cNvPr id="42" name="TextBox 41"/>
          <p:cNvSpPr txBox="1"/>
          <p:nvPr/>
        </p:nvSpPr>
        <p:spPr>
          <a:xfrm>
            <a:off x="1475656" y="1013247"/>
            <a:ext cx="6912768" cy="615553"/>
          </a:xfrm>
          <a:prstGeom prst="rect">
            <a:avLst/>
          </a:prstGeom>
          <a:noFill/>
        </p:spPr>
        <p:txBody>
          <a:bodyPr wrap="square" rtlCol="0">
            <a:spAutoFit/>
          </a:bodyPr>
          <a:lstStyle/>
          <a:p>
            <a:pPr>
              <a:lnSpc>
                <a:spcPct val="150000"/>
              </a:lnSpc>
            </a:pPr>
            <a:r>
              <a:rPr lang="is-IS" sz="2400" dirty="0"/>
              <a:t>D</a:t>
            </a:r>
            <a:r>
              <a:rPr lang="is-IS" sz="2400" dirty="0" smtClean="0"/>
              <a:t>epends what you want to do:</a:t>
            </a:r>
            <a:r>
              <a:rPr lang="en-US" sz="2400" dirty="0" smtClean="0"/>
              <a:t> </a:t>
            </a:r>
          </a:p>
        </p:txBody>
      </p:sp>
      <p:sp>
        <p:nvSpPr>
          <p:cNvPr id="27" name="TextBox 26"/>
          <p:cNvSpPr txBox="1"/>
          <p:nvPr/>
        </p:nvSpPr>
        <p:spPr>
          <a:xfrm>
            <a:off x="1475656" y="2420888"/>
            <a:ext cx="6552728" cy="2831544"/>
          </a:xfrm>
          <a:prstGeom prst="rect">
            <a:avLst/>
          </a:prstGeom>
          <a:noFill/>
        </p:spPr>
        <p:txBody>
          <a:bodyPr wrap="square" rtlCol="0">
            <a:spAutoFit/>
          </a:bodyPr>
          <a:lstStyle/>
          <a:p>
            <a:pPr>
              <a:lnSpc>
                <a:spcPct val="150000"/>
              </a:lnSpc>
            </a:pPr>
            <a:r>
              <a:rPr lang="en-US" sz="2400" dirty="0" smtClean="0"/>
              <a:t>Identify </a:t>
            </a:r>
            <a:r>
              <a:rPr lang="en-US" sz="2400" dirty="0"/>
              <a:t>novel genetic variants or RNA editing</a:t>
            </a:r>
          </a:p>
          <a:p>
            <a:pPr>
              <a:lnSpc>
                <a:spcPct val="150000"/>
              </a:lnSpc>
            </a:pPr>
            <a:r>
              <a:rPr lang="en-US" sz="2400" dirty="0" smtClean="0"/>
              <a:t>Allele</a:t>
            </a:r>
            <a:r>
              <a:rPr lang="en-US" sz="2400" dirty="0"/>
              <a:t>-specific expression</a:t>
            </a:r>
          </a:p>
          <a:p>
            <a:pPr>
              <a:lnSpc>
                <a:spcPct val="150000"/>
              </a:lnSpc>
            </a:pPr>
            <a:r>
              <a:rPr lang="en-US" sz="2400" dirty="0" smtClean="0"/>
              <a:t>Genome annotation</a:t>
            </a:r>
            <a:endParaRPr lang="en-US" sz="2400" dirty="0"/>
          </a:p>
          <a:p>
            <a:pPr>
              <a:lnSpc>
                <a:spcPct val="150000"/>
              </a:lnSpc>
            </a:pPr>
            <a:r>
              <a:rPr lang="en-US" sz="2400" dirty="0" smtClean="0"/>
              <a:t>Gene </a:t>
            </a:r>
            <a:r>
              <a:rPr lang="en-US" sz="2400" dirty="0"/>
              <a:t>and transcript discovery</a:t>
            </a:r>
          </a:p>
          <a:p>
            <a:pPr>
              <a:lnSpc>
                <a:spcPct val="150000"/>
              </a:lnSpc>
            </a:pPr>
            <a:r>
              <a:rPr lang="en-US" sz="2400" dirty="0" smtClean="0"/>
              <a:t>Differential </a:t>
            </a:r>
            <a:r>
              <a:rPr lang="en-US" sz="2400" dirty="0"/>
              <a:t>expression</a:t>
            </a:r>
          </a:p>
        </p:txBody>
      </p:sp>
      <p:sp>
        <p:nvSpPr>
          <p:cNvPr id="3" name="Up Arrow 2"/>
          <p:cNvSpPr/>
          <p:nvPr/>
        </p:nvSpPr>
        <p:spPr>
          <a:xfrm>
            <a:off x="395536" y="1844824"/>
            <a:ext cx="1008112" cy="3888432"/>
          </a:xfrm>
          <a:prstGeom prst="upArrow">
            <a:avLst/>
          </a:prstGeom>
        </p:spPr>
        <p:style>
          <a:lnRef idx="1">
            <a:schemeClr val="accent2"/>
          </a:lnRef>
          <a:fillRef idx="3">
            <a:schemeClr val="accent2"/>
          </a:fillRef>
          <a:effectRef idx="2">
            <a:schemeClr val="accent2"/>
          </a:effectRef>
          <a:fontRef idx="minor">
            <a:schemeClr val="lt1"/>
          </a:fontRef>
        </p:style>
        <p:txBody>
          <a:bodyPr vert="vert270" rtlCol="0" anchor="ctr"/>
          <a:lstStyle/>
          <a:p>
            <a:pPr algn="ctr"/>
            <a:r>
              <a:rPr lang="en-US" sz="2800" dirty="0" smtClean="0"/>
              <a:t>Importance</a:t>
            </a:r>
            <a:endParaRPr lang="en-US" sz="2800" dirty="0"/>
          </a:p>
        </p:txBody>
      </p:sp>
    </p:spTree>
    <p:extLst>
      <p:ext uri="{BB962C8B-B14F-4D97-AF65-F5344CB8AC3E}">
        <p14:creationId xmlns:p14="http://schemas.microsoft.com/office/powerpoint/2010/main" val="56349962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RNA-seq aligners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231900916"/>
              </p:ext>
            </p:extLst>
          </p:nvPr>
        </p:nvGraphicFramePr>
        <p:xfrm>
          <a:off x="457200" y="1196975"/>
          <a:ext cx="8147248" cy="2595880"/>
        </p:xfrm>
        <a:graphic>
          <a:graphicData uri="http://schemas.openxmlformats.org/drawingml/2006/table">
            <a:tbl>
              <a:tblPr bandRow="1">
                <a:tableStyleId>{5C22544A-7EE6-4342-B048-85BDC9FD1C3A}</a:tableStyleId>
              </a:tblPr>
              <a:tblGrid>
                <a:gridCol w="2067445"/>
                <a:gridCol w="6079803"/>
              </a:tblGrid>
              <a:tr h="370840">
                <a:tc>
                  <a:txBody>
                    <a:bodyPr/>
                    <a:lstStyle/>
                    <a:p>
                      <a:r>
                        <a:rPr lang="en-US" dirty="0" smtClean="0"/>
                        <a:t>TopHat2</a:t>
                      </a:r>
                      <a:endParaRPr lang="en-US" dirty="0"/>
                    </a:p>
                  </a:txBody>
                  <a:tcPr/>
                </a:tc>
                <a:tc>
                  <a:txBody>
                    <a:bodyPr/>
                    <a:lstStyle/>
                    <a:p>
                      <a:r>
                        <a:rPr lang="en-US" dirty="0" smtClean="0"/>
                        <a:t>Kim et al. </a:t>
                      </a:r>
                      <a:r>
                        <a:rPr lang="en-US" i="1" dirty="0" smtClean="0"/>
                        <a:t>Genome</a:t>
                      </a:r>
                      <a:r>
                        <a:rPr lang="en-US" i="1" baseline="0" dirty="0" smtClean="0"/>
                        <a:t> Biology</a:t>
                      </a:r>
                      <a:r>
                        <a:rPr lang="en-US" baseline="0" dirty="0" smtClean="0"/>
                        <a:t> 2013</a:t>
                      </a:r>
                      <a:endParaRPr lang="en-US" dirty="0"/>
                    </a:p>
                  </a:txBody>
                  <a:tcPr/>
                </a:tc>
              </a:tr>
              <a:tr h="370840">
                <a:tc>
                  <a:txBody>
                    <a:bodyPr/>
                    <a:lstStyle/>
                    <a:p>
                      <a:r>
                        <a:rPr lang="en-US" dirty="0" smtClean="0"/>
                        <a:t>HISAT2</a:t>
                      </a:r>
                      <a:endParaRPr lang="en-US" dirty="0"/>
                    </a:p>
                  </a:txBody>
                  <a:tcPr/>
                </a:tc>
                <a:tc>
                  <a:txBody>
                    <a:bodyPr/>
                    <a:lstStyle/>
                    <a:p>
                      <a:r>
                        <a:rPr lang="en-US" dirty="0" smtClean="0"/>
                        <a:t>Kim et al. </a:t>
                      </a:r>
                      <a:r>
                        <a:rPr lang="en-US" i="1" dirty="0" smtClean="0"/>
                        <a:t>Nature Methods </a:t>
                      </a:r>
                      <a:r>
                        <a:rPr lang="en-US" i="0" dirty="0" smtClean="0"/>
                        <a:t>2015</a:t>
                      </a:r>
                      <a:endParaRPr lang="en-US" dirty="0"/>
                    </a:p>
                  </a:txBody>
                  <a:tcPr/>
                </a:tc>
              </a:tr>
              <a:tr h="370840">
                <a:tc>
                  <a:txBody>
                    <a:bodyPr/>
                    <a:lstStyle/>
                    <a:p>
                      <a:r>
                        <a:rPr lang="en-US" dirty="0" smtClean="0"/>
                        <a:t>STAR</a:t>
                      </a:r>
                      <a:endParaRPr lang="en-US" dirty="0"/>
                    </a:p>
                  </a:txBody>
                  <a:tcPr/>
                </a:tc>
                <a:tc>
                  <a:txBody>
                    <a:bodyPr/>
                    <a:lstStyle/>
                    <a:p>
                      <a:r>
                        <a:rPr lang="en-US" dirty="0" err="1" smtClean="0"/>
                        <a:t>Dobin</a:t>
                      </a:r>
                      <a:r>
                        <a:rPr lang="en-US" dirty="0" smtClean="0"/>
                        <a:t> et al. </a:t>
                      </a:r>
                      <a:r>
                        <a:rPr lang="en-US" i="1" dirty="0" smtClean="0"/>
                        <a:t>Bioinformatics </a:t>
                      </a:r>
                      <a:r>
                        <a:rPr lang="en-US" i="0" dirty="0" smtClean="0"/>
                        <a:t>2013</a:t>
                      </a:r>
                      <a:endParaRPr lang="en-US" i="0" dirty="0"/>
                    </a:p>
                  </a:txBody>
                  <a:tcPr/>
                </a:tc>
              </a:tr>
              <a:tr h="370840">
                <a:tc>
                  <a:txBody>
                    <a:bodyPr/>
                    <a:lstStyle/>
                    <a:p>
                      <a:r>
                        <a:rPr lang="en-US" dirty="0" smtClean="0"/>
                        <a:t>GSNAP</a:t>
                      </a:r>
                      <a:endParaRPr lang="en-US" dirty="0"/>
                    </a:p>
                  </a:txBody>
                  <a:tcPr/>
                </a:tc>
                <a:tc>
                  <a:txBody>
                    <a:bodyPr/>
                    <a:lstStyle/>
                    <a:p>
                      <a:r>
                        <a:rPr lang="en-US" dirty="0" smtClean="0"/>
                        <a:t>Wu and </a:t>
                      </a:r>
                      <a:r>
                        <a:rPr lang="en-US" dirty="0" err="1" smtClean="0"/>
                        <a:t>Nacu</a:t>
                      </a:r>
                      <a:r>
                        <a:rPr lang="en-US" dirty="0" smtClean="0"/>
                        <a:t> </a:t>
                      </a:r>
                      <a:r>
                        <a:rPr lang="en-US" i="1" dirty="0" smtClean="0"/>
                        <a:t>Bioinformatics </a:t>
                      </a:r>
                      <a:r>
                        <a:rPr lang="en-US" i="0" dirty="0" smtClean="0"/>
                        <a:t>2010</a:t>
                      </a:r>
                      <a:endParaRPr lang="en-US" dirty="0"/>
                    </a:p>
                  </a:txBody>
                  <a:tcPr/>
                </a:tc>
              </a:tr>
              <a:tr h="370840">
                <a:tc>
                  <a:txBody>
                    <a:bodyPr/>
                    <a:lstStyle/>
                    <a:p>
                      <a:r>
                        <a:rPr lang="en-US" dirty="0" err="1" smtClean="0"/>
                        <a:t>OLego</a:t>
                      </a:r>
                      <a:endParaRPr lang="en-US" dirty="0"/>
                    </a:p>
                  </a:txBody>
                  <a:tcPr/>
                </a:tc>
                <a:tc>
                  <a:txBody>
                    <a:bodyPr/>
                    <a:lstStyle/>
                    <a:p>
                      <a:r>
                        <a:rPr lang="en-US" dirty="0" smtClean="0"/>
                        <a:t>Wu et al.</a:t>
                      </a:r>
                      <a:r>
                        <a:rPr lang="en-US" baseline="0" dirty="0" smtClean="0"/>
                        <a:t> </a:t>
                      </a:r>
                      <a:r>
                        <a:rPr lang="en-US" i="1" baseline="0" dirty="0" smtClean="0"/>
                        <a:t>Nucleic Acids Research </a:t>
                      </a:r>
                      <a:r>
                        <a:rPr lang="en-US" i="0" baseline="0" dirty="0" smtClean="0"/>
                        <a:t>2013</a:t>
                      </a:r>
                      <a:endParaRPr lang="en-US" i="0" dirty="0"/>
                    </a:p>
                  </a:txBody>
                  <a:tcPr/>
                </a:tc>
              </a:tr>
              <a:tr h="370840">
                <a:tc>
                  <a:txBody>
                    <a:bodyPr/>
                    <a:lstStyle/>
                    <a:p>
                      <a:r>
                        <a:rPr lang="en-US" dirty="0" smtClean="0"/>
                        <a:t>HPG aligner</a:t>
                      </a:r>
                      <a:endParaRPr lang="en-US" dirty="0"/>
                    </a:p>
                  </a:txBody>
                  <a:tcPr/>
                </a:tc>
                <a:tc>
                  <a:txBody>
                    <a:bodyPr/>
                    <a:lstStyle/>
                    <a:p>
                      <a:r>
                        <a:rPr lang="en-US" dirty="0" smtClean="0"/>
                        <a:t>Medina et al. </a:t>
                      </a:r>
                      <a:r>
                        <a:rPr lang="en-US" i="1" dirty="0" smtClean="0"/>
                        <a:t>DNA Research</a:t>
                      </a:r>
                      <a:r>
                        <a:rPr lang="en-US" i="0" baseline="0" dirty="0" smtClean="0"/>
                        <a:t> 2016</a:t>
                      </a:r>
                      <a:endParaRPr lang="en-US" dirty="0"/>
                    </a:p>
                  </a:txBody>
                  <a:tcPr/>
                </a:tc>
              </a:tr>
              <a:tr h="370840">
                <a:tc>
                  <a:txBody>
                    <a:bodyPr/>
                    <a:lstStyle/>
                    <a:p>
                      <a:r>
                        <a:rPr lang="en-US" dirty="0" smtClean="0"/>
                        <a:t>MapSplice2</a:t>
                      </a:r>
                      <a:endParaRPr lang="en-US" dirty="0"/>
                    </a:p>
                  </a:txBody>
                  <a:tcPr/>
                </a:tc>
                <a:tc>
                  <a:txBody>
                    <a:bodyPr/>
                    <a:lstStyle/>
                    <a:p>
                      <a:r>
                        <a:rPr lang="en-US" dirty="0" smtClean="0"/>
                        <a:t>http://</a:t>
                      </a:r>
                      <a:r>
                        <a:rPr lang="en-US" dirty="0" err="1" smtClean="0"/>
                        <a:t>www.netlab.uky.edu</a:t>
                      </a:r>
                      <a:r>
                        <a:rPr lang="en-US" dirty="0" smtClean="0"/>
                        <a:t>/p/</a:t>
                      </a:r>
                      <a:r>
                        <a:rPr lang="en-US" dirty="0" err="1" smtClean="0"/>
                        <a:t>bioinfo</a:t>
                      </a:r>
                      <a:r>
                        <a:rPr lang="en-US" dirty="0" smtClean="0"/>
                        <a:t>/MapSplice2</a:t>
                      </a:r>
                      <a:endParaRPr lang="en-US" dirty="0"/>
                    </a:p>
                  </a:txBody>
                  <a:tcPr/>
                </a:tc>
              </a:tr>
            </a:tbl>
          </a:graphicData>
        </a:graphic>
      </p:graphicFrame>
    </p:spTree>
    <p:extLst>
      <p:ext uri="{BB962C8B-B14F-4D97-AF65-F5344CB8AC3E}">
        <p14:creationId xmlns:p14="http://schemas.microsoft.com/office/powerpoint/2010/main" val="181385348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 requirements</a:t>
            </a:r>
            <a:endParaRPr lang="en-US" dirty="0"/>
          </a:p>
        </p:txBody>
      </p:sp>
      <p:pic>
        <p:nvPicPr>
          <p:cNvPr id="3" name="Picture 2"/>
          <p:cNvPicPr>
            <a:picLocks noChangeAspect="1"/>
          </p:cNvPicPr>
          <p:nvPr/>
        </p:nvPicPr>
        <p:blipFill rotWithShape="1">
          <a:blip r:embed="rId3"/>
          <a:srcRect t="17283"/>
          <a:stretch/>
        </p:blipFill>
        <p:spPr>
          <a:xfrm>
            <a:off x="611560" y="1285621"/>
            <a:ext cx="7852188" cy="3871571"/>
          </a:xfrm>
          <a:prstGeom prst="rect">
            <a:avLst/>
          </a:prstGeom>
        </p:spPr>
      </p:pic>
      <p:sp>
        <p:nvSpPr>
          <p:cNvPr id="6" name="Rectangle 5"/>
          <p:cNvSpPr/>
          <p:nvPr/>
        </p:nvSpPr>
        <p:spPr>
          <a:xfrm>
            <a:off x="5796136" y="5661248"/>
            <a:ext cx="3240359" cy="369332"/>
          </a:xfrm>
          <a:prstGeom prst="rect">
            <a:avLst/>
          </a:prstGeom>
        </p:spPr>
        <p:txBody>
          <a:bodyPr wrap="square">
            <a:spAutoFit/>
          </a:bodyPr>
          <a:lstStyle/>
          <a:p>
            <a:pPr marL="0" indent="0">
              <a:buNone/>
            </a:pPr>
            <a:r>
              <a:rPr lang="en-US" dirty="0" smtClean="0"/>
              <a:t>Kim et al. </a:t>
            </a:r>
            <a:r>
              <a:rPr lang="en-US" i="1" dirty="0" smtClean="0"/>
              <a:t>Nature Methods </a:t>
            </a:r>
            <a:r>
              <a:rPr lang="en-US" dirty="0" smtClean="0"/>
              <a:t>2015</a:t>
            </a:r>
            <a:endParaRPr lang="en-US" dirty="0"/>
          </a:p>
        </p:txBody>
      </p:sp>
    </p:spTree>
    <p:extLst>
      <p:ext uri="{BB962C8B-B14F-4D97-AF65-F5344CB8AC3E}">
        <p14:creationId xmlns:p14="http://schemas.microsoft.com/office/powerpoint/2010/main" val="260562502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predecessor: BLAT</a:t>
            </a:r>
            <a:endParaRPr lang="en-US" dirty="0"/>
          </a:p>
        </p:txBody>
      </p:sp>
      <p:sp>
        <p:nvSpPr>
          <p:cNvPr id="3" name="Content Placeholder 2"/>
          <p:cNvSpPr>
            <a:spLocks noGrp="1"/>
          </p:cNvSpPr>
          <p:nvPr>
            <p:ph idx="1"/>
          </p:nvPr>
        </p:nvSpPr>
        <p:spPr/>
        <p:txBody>
          <a:bodyPr/>
          <a:lstStyle/>
          <a:p>
            <a:pPr marL="0" indent="0">
              <a:buNone/>
            </a:pPr>
            <a:r>
              <a:rPr lang="en-US" sz="2000" dirty="0" smtClean="0"/>
              <a:t>“</a:t>
            </a:r>
            <a:r>
              <a:rPr lang="en-US" sz="2000" dirty="0"/>
              <a:t>In the process of assembling and annotating the human genome, I was faced with two very large-scale alignment </a:t>
            </a:r>
            <a:r>
              <a:rPr lang="en-US" sz="2000" dirty="0" smtClean="0"/>
              <a:t>problems</a:t>
            </a:r>
            <a:r>
              <a:rPr lang="en-US" sz="2000" dirty="0"/>
              <a:t>: </a:t>
            </a:r>
            <a:r>
              <a:rPr lang="en-US" sz="2000" dirty="0">
                <a:solidFill>
                  <a:srgbClr val="FF0000"/>
                </a:solidFill>
              </a:rPr>
              <a:t>aligning three million ESTs and aligning 13 million mouse whole-genome random reads against the human </a:t>
            </a:r>
            <a:r>
              <a:rPr lang="en-US" sz="2000" dirty="0" smtClean="0">
                <a:solidFill>
                  <a:srgbClr val="FF0000"/>
                </a:solidFill>
              </a:rPr>
              <a:t>genome</a:t>
            </a:r>
            <a:r>
              <a:rPr lang="en-US" sz="2000" dirty="0"/>
              <a:t>. These alignments needed to be done </a:t>
            </a:r>
            <a:r>
              <a:rPr lang="en-US" sz="2000" dirty="0">
                <a:solidFill>
                  <a:srgbClr val="FF0000"/>
                </a:solidFill>
              </a:rPr>
              <a:t>in less than two weeks’ time</a:t>
            </a:r>
            <a:r>
              <a:rPr lang="en-US" sz="2000" dirty="0"/>
              <a:t> on a moderate-sized (90 CPU) Linux cluster in order to have time to process an updated genome every month or two. To achieve this I developed a very-high-speed mRNA/DNA and translated protein alignment algorithm. </a:t>
            </a:r>
            <a:r>
              <a:rPr lang="en-US" sz="2000" dirty="0" smtClean="0"/>
              <a:t>“</a:t>
            </a:r>
          </a:p>
          <a:p>
            <a:pPr marL="0" indent="0">
              <a:buNone/>
            </a:pPr>
            <a:endParaRPr lang="en-US" sz="2000" dirty="0"/>
          </a:p>
          <a:p>
            <a:pPr marL="0" indent="0">
              <a:buNone/>
            </a:pPr>
            <a:r>
              <a:rPr lang="en-US" sz="2000" dirty="0" smtClean="0"/>
              <a:t>(Kent </a:t>
            </a:r>
            <a:r>
              <a:rPr lang="en-US" sz="2000" i="1" dirty="0" smtClean="0"/>
              <a:t>Genome Research </a:t>
            </a:r>
            <a:r>
              <a:rPr lang="en-US" sz="2000" dirty="0" smtClean="0"/>
              <a:t>2002)</a:t>
            </a:r>
            <a:endParaRPr lang="en-US" sz="2000" dirty="0"/>
          </a:p>
          <a:p>
            <a:pPr marL="0" indent="0">
              <a:buNone/>
            </a:pPr>
            <a:endParaRPr lang="en-US" dirty="0"/>
          </a:p>
        </p:txBody>
      </p:sp>
    </p:spTree>
    <p:extLst>
      <p:ext uri="{BB962C8B-B14F-4D97-AF65-F5344CB8AC3E}">
        <p14:creationId xmlns:p14="http://schemas.microsoft.com/office/powerpoint/2010/main" val="388107753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Innovations in RNA-seq alignment software</a:t>
            </a:r>
            <a:endParaRPr lang="en-US" dirty="0"/>
          </a:p>
        </p:txBody>
      </p:sp>
      <p:sp>
        <p:nvSpPr>
          <p:cNvPr id="3" name="Content Placeholder 2"/>
          <p:cNvSpPr>
            <a:spLocks noGrp="1"/>
          </p:cNvSpPr>
          <p:nvPr>
            <p:ph idx="1"/>
          </p:nvPr>
        </p:nvSpPr>
        <p:spPr/>
        <p:txBody>
          <a:bodyPr/>
          <a:lstStyle/>
          <a:p>
            <a:r>
              <a:rPr lang="en-US" sz="2400" dirty="0"/>
              <a:t>Read pair alignment</a:t>
            </a:r>
          </a:p>
          <a:p>
            <a:r>
              <a:rPr lang="en-US" sz="2400" dirty="0"/>
              <a:t>Consider base call quality scores</a:t>
            </a:r>
          </a:p>
          <a:p>
            <a:r>
              <a:rPr lang="en-US" sz="2400" dirty="0"/>
              <a:t>Sophisticated indexing to decrease CPU and memory usage </a:t>
            </a:r>
            <a:endParaRPr lang="en-US" sz="2400" dirty="0" smtClean="0"/>
          </a:p>
          <a:p>
            <a:r>
              <a:rPr lang="en-US" sz="2400" dirty="0"/>
              <a:t>Map to genetic variants</a:t>
            </a:r>
          </a:p>
          <a:p>
            <a:r>
              <a:rPr lang="en-US" sz="2400" dirty="0" smtClean="0"/>
              <a:t>Resolve </a:t>
            </a:r>
            <a:r>
              <a:rPr lang="en-US" sz="2400" dirty="0"/>
              <a:t>multi-mappers using regional read </a:t>
            </a:r>
            <a:r>
              <a:rPr lang="en-US" sz="2400" dirty="0" smtClean="0"/>
              <a:t>coverage</a:t>
            </a:r>
          </a:p>
          <a:p>
            <a:r>
              <a:rPr lang="en-US" sz="2400" dirty="0" smtClean="0"/>
              <a:t>Consider </a:t>
            </a:r>
            <a:r>
              <a:rPr lang="en-US" sz="2400" dirty="0"/>
              <a:t>junction </a:t>
            </a:r>
            <a:r>
              <a:rPr lang="en-US" sz="2400" dirty="0" smtClean="0"/>
              <a:t>annotation</a:t>
            </a:r>
          </a:p>
          <a:p>
            <a:r>
              <a:rPr lang="en-US" sz="2400" dirty="0" smtClean="0"/>
              <a:t>Two-step approach (junction discovery &amp; final alignment)</a:t>
            </a:r>
          </a:p>
          <a:p>
            <a:pPr marL="0" indent="0">
              <a:buNone/>
            </a:pPr>
            <a:endParaRPr lang="en-US" sz="2400" dirty="0" smtClean="0"/>
          </a:p>
          <a:p>
            <a:endParaRPr lang="en-US" dirty="0" smtClean="0"/>
          </a:p>
        </p:txBody>
      </p:sp>
    </p:spTree>
    <p:extLst>
      <p:ext uri="{BB962C8B-B14F-4D97-AF65-F5344CB8AC3E}">
        <p14:creationId xmlns:p14="http://schemas.microsoft.com/office/powerpoint/2010/main" val="367392676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Two-step RNA-seq read mapping</a:t>
            </a:r>
            <a:endParaRPr lang="en-US" dirty="0"/>
          </a:p>
        </p:txBody>
      </p:sp>
      <p:pic>
        <p:nvPicPr>
          <p:cNvPr id="5" name="Picture 4"/>
          <p:cNvPicPr>
            <a:picLocks noChangeAspect="1"/>
          </p:cNvPicPr>
          <p:nvPr/>
        </p:nvPicPr>
        <p:blipFill>
          <a:blip r:embed="rId3"/>
          <a:stretch>
            <a:fillRect/>
          </a:stretch>
        </p:blipFill>
        <p:spPr>
          <a:xfrm>
            <a:off x="899592" y="980728"/>
            <a:ext cx="7422488" cy="4752528"/>
          </a:xfrm>
          <a:prstGeom prst="rect">
            <a:avLst/>
          </a:prstGeom>
        </p:spPr>
      </p:pic>
      <p:sp>
        <p:nvSpPr>
          <p:cNvPr id="6" name="Rectangle 5"/>
          <p:cNvSpPr/>
          <p:nvPr/>
        </p:nvSpPr>
        <p:spPr>
          <a:xfrm>
            <a:off x="5796136" y="5661248"/>
            <a:ext cx="3240359" cy="369332"/>
          </a:xfrm>
          <a:prstGeom prst="rect">
            <a:avLst/>
          </a:prstGeom>
        </p:spPr>
        <p:txBody>
          <a:bodyPr wrap="square">
            <a:spAutoFit/>
          </a:bodyPr>
          <a:lstStyle/>
          <a:p>
            <a:pPr marL="0" indent="0">
              <a:buNone/>
            </a:pPr>
            <a:r>
              <a:rPr lang="en-US" dirty="0" smtClean="0"/>
              <a:t>Kim et al. </a:t>
            </a:r>
            <a:r>
              <a:rPr lang="en-US" i="1" dirty="0" smtClean="0"/>
              <a:t>Nature Methods </a:t>
            </a:r>
            <a:r>
              <a:rPr lang="en-US" dirty="0" smtClean="0"/>
              <a:t>2015</a:t>
            </a:r>
            <a:endParaRPr lang="en-US" dirty="0"/>
          </a:p>
        </p:txBody>
      </p:sp>
    </p:spTree>
    <p:extLst>
      <p:ext uri="{BB962C8B-B14F-4D97-AF65-F5344CB8AC3E}">
        <p14:creationId xmlns:p14="http://schemas.microsoft.com/office/powerpoint/2010/main" val="338733105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 accuracy</a:t>
            </a:r>
            <a:endParaRPr lang="en-US" dirty="0"/>
          </a:p>
        </p:txBody>
      </p:sp>
      <p:sp>
        <p:nvSpPr>
          <p:cNvPr id="3" name="TextBox 2"/>
          <p:cNvSpPr txBox="1"/>
          <p:nvPr/>
        </p:nvSpPr>
        <p:spPr>
          <a:xfrm>
            <a:off x="971600" y="5229200"/>
            <a:ext cx="7632848" cy="369332"/>
          </a:xfrm>
          <a:prstGeom prst="rect">
            <a:avLst/>
          </a:prstGeom>
          <a:noFill/>
        </p:spPr>
        <p:txBody>
          <a:bodyPr wrap="square" rtlCol="0">
            <a:spAutoFit/>
          </a:bodyPr>
          <a:lstStyle/>
          <a:p>
            <a:r>
              <a:rPr lang="en-US" dirty="0" smtClean="0"/>
              <a:t>Accuracy for 20 million simulated human 100 bp reads with 0.5% mismatch rate </a:t>
            </a:r>
          </a:p>
        </p:txBody>
      </p:sp>
      <p:pic>
        <p:nvPicPr>
          <p:cNvPr id="6" name="Picture 5"/>
          <p:cNvPicPr>
            <a:picLocks noChangeAspect="1"/>
          </p:cNvPicPr>
          <p:nvPr/>
        </p:nvPicPr>
        <p:blipFill>
          <a:blip r:embed="rId3"/>
          <a:stretch>
            <a:fillRect/>
          </a:stretch>
        </p:blipFill>
        <p:spPr>
          <a:xfrm>
            <a:off x="755575" y="908720"/>
            <a:ext cx="7391440" cy="4176464"/>
          </a:xfrm>
          <a:prstGeom prst="rect">
            <a:avLst/>
          </a:prstGeom>
        </p:spPr>
      </p:pic>
      <p:sp>
        <p:nvSpPr>
          <p:cNvPr id="7" name="Rectangle 6"/>
          <p:cNvSpPr/>
          <p:nvPr/>
        </p:nvSpPr>
        <p:spPr>
          <a:xfrm>
            <a:off x="5796136" y="5661248"/>
            <a:ext cx="3240359" cy="369332"/>
          </a:xfrm>
          <a:prstGeom prst="rect">
            <a:avLst/>
          </a:prstGeom>
        </p:spPr>
        <p:txBody>
          <a:bodyPr wrap="square">
            <a:spAutoFit/>
          </a:bodyPr>
          <a:lstStyle/>
          <a:p>
            <a:pPr marL="0" indent="0">
              <a:buNone/>
            </a:pPr>
            <a:r>
              <a:rPr lang="en-US" dirty="0" smtClean="0"/>
              <a:t>Kim et al. </a:t>
            </a:r>
            <a:r>
              <a:rPr lang="en-US" i="1" dirty="0" smtClean="0"/>
              <a:t>Nature Methods </a:t>
            </a:r>
            <a:r>
              <a:rPr lang="en-US" dirty="0" smtClean="0"/>
              <a:t>2015</a:t>
            </a:r>
            <a:endParaRPr lang="en-US" dirty="0"/>
          </a:p>
        </p:txBody>
      </p:sp>
    </p:spTree>
    <p:extLst>
      <p:ext uri="{BB962C8B-B14F-4D97-AF65-F5344CB8AC3E}">
        <p14:creationId xmlns:p14="http://schemas.microsoft.com/office/powerpoint/2010/main" val="376491283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 accuracy for reads with small anchors</a:t>
            </a:r>
            <a:endParaRPr lang="en-US" dirty="0"/>
          </a:p>
        </p:txBody>
      </p:sp>
      <p:sp>
        <p:nvSpPr>
          <p:cNvPr id="7" name="Rectangle 6"/>
          <p:cNvSpPr/>
          <p:nvPr/>
        </p:nvSpPr>
        <p:spPr>
          <a:xfrm>
            <a:off x="5796136" y="5661248"/>
            <a:ext cx="3240359" cy="369332"/>
          </a:xfrm>
          <a:prstGeom prst="rect">
            <a:avLst/>
          </a:prstGeom>
        </p:spPr>
        <p:txBody>
          <a:bodyPr wrap="square">
            <a:spAutoFit/>
          </a:bodyPr>
          <a:lstStyle/>
          <a:p>
            <a:pPr marL="0" indent="0">
              <a:buNone/>
            </a:pPr>
            <a:r>
              <a:rPr lang="en-US" dirty="0" smtClean="0"/>
              <a:t>Kim et al. </a:t>
            </a:r>
            <a:r>
              <a:rPr lang="en-US" i="1" dirty="0" smtClean="0"/>
              <a:t>Nature Methods </a:t>
            </a:r>
            <a:r>
              <a:rPr lang="en-US" dirty="0" smtClean="0"/>
              <a:t>2015</a:t>
            </a:r>
            <a:endParaRPr lang="en-US" dirty="0"/>
          </a:p>
        </p:txBody>
      </p:sp>
      <p:pic>
        <p:nvPicPr>
          <p:cNvPr id="4" name="Picture 3"/>
          <p:cNvPicPr>
            <a:picLocks noChangeAspect="1"/>
          </p:cNvPicPr>
          <p:nvPr/>
        </p:nvPicPr>
        <p:blipFill>
          <a:blip r:embed="rId3"/>
          <a:stretch>
            <a:fillRect/>
          </a:stretch>
        </p:blipFill>
        <p:spPr>
          <a:xfrm>
            <a:off x="179512" y="980728"/>
            <a:ext cx="5832649" cy="4722793"/>
          </a:xfrm>
          <a:prstGeom prst="rect">
            <a:avLst/>
          </a:prstGeom>
        </p:spPr>
      </p:pic>
      <p:pic>
        <p:nvPicPr>
          <p:cNvPr id="5" name="Picture 4"/>
          <p:cNvPicPr>
            <a:picLocks noChangeAspect="1"/>
          </p:cNvPicPr>
          <p:nvPr/>
        </p:nvPicPr>
        <p:blipFill>
          <a:blip r:embed="rId4"/>
          <a:stretch>
            <a:fillRect/>
          </a:stretch>
        </p:blipFill>
        <p:spPr>
          <a:xfrm>
            <a:off x="6264696" y="2990843"/>
            <a:ext cx="2771800" cy="2382374"/>
          </a:xfrm>
          <a:prstGeom prst="rect">
            <a:avLst/>
          </a:prstGeom>
        </p:spPr>
      </p:pic>
    </p:spTree>
    <p:extLst>
      <p:ext uri="{BB962C8B-B14F-4D97-AF65-F5344CB8AC3E}">
        <p14:creationId xmlns:p14="http://schemas.microsoft.com/office/powerpoint/2010/main" val="205650993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116632"/>
            <a:ext cx="8784976" cy="576064"/>
          </a:xfrm>
        </p:spPr>
        <p:txBody>
          <a:bodyPr/>
          <a:lstStyle/>
          <a:p>
            <a:r>
              <a:rPr lang="en-US" dirty="0" smtClean="0"/>
              <a:t>Novel junctions are typically supported by few alignments</a:t>
            </a:r>
            <a:endParaRPr lang="en-US" dirty="0"/>
          </a:p>
        </p:txBody>
      </p:sp>
      <p:sp>
        <p:nvSpPr>
          <p:cNvPr id="5" name="Rectangle 4"/>
          <p:cNvSpPr/>
          <p:nvPr/>
        </p:nvSpPr>
        <p:spPr>
          <a:xfrm>
            <a:off x="5364088" y="5661248"/>
            <a:ext cx="3672407" cy="369332"/>
          </a:xfrm>
          <a:prstGeom prst="rect">
            <a:avLst/>
          </a:prstGeom>
        </p:spPr>
        <p:txBody>
          <a:bodyPr wrap="square">
            <a:spAutoFit/>
          </a:bodyPr>
          <a:lstStyle/>
          <a:p>
            <a:pPr marL="0" indent="0">
              <a:buNone/>
            </a:pPr>
            <a:r>
              <a:rPr lang="en-US" dirty="0" smtClean="0"/>
              <a:t>Engström et al. </a:t>
            </a:r>
            <a:r>
              <a:rPr lang="en-US" i="1" dirty="0" smtClean="0"/>
              <a:t>Nature Methods </a:t>
            </a:r>
            <a:r>
              <a:rPr lang="en-US" dirty="0" smtClean="0"/>
              <a:t>2013</a:t>
            </a:r>
            <a:endParaRPr lang="en-US" dirty="0"/>
          </a:p>
        </p:txBody>
      </p:sp>
      <p:grpSp>
        <p:nvGrpSpPr>
          <p:cNvPr id="6" name="Group 5"/>
          <p:cNvGrpSpPr/>
          <p:nvPr/>
        </p:nvGrpSpPr>
        <p:grpSpPr>
          <a:xfrm>
            <a:off x="179512" y="1124744"/>
            <a:ext cx="8741257" cy="3744416"/>
            <a:chOff x="179512" y="1340768"/>
            <a:chExt cx="8741257" cy="3744416"/>
          </a:xfrm>
        </p:grpSpPr>
        <p:pic>
          <p:nvPicPr>
            <p:cNvPr id="4" name="Picture 3"/>
            <p:cNvPicPr>
              <a:picLocks noChangeAspect="1"/>
            </p:cNvPicPr>
            <p:nvPr/>
          </p:nvPicPr>
          <p:blipFill>
            <a:blip r:embed="rId3"/>
            <a:stretch>
              <a:fillRect/>
            </a:stretch>
          </p:blipFill>
          <p:spPr>
            <a:xfrm>
              <a:off x="395536" y="1412776"/>
              <a:ext cx="8525233" cy="3672408"/>
            </a:xfrm>
            <a:prstGeom prst="rect">
              <a:avLst/>
            </a:prstGeom>
          </p:spPr>
        </p:pic>
        <p:sp>
          <p:nvSpPr>
            <p:cNvPr id="3" name="Rectangle 2"/>
            <p:cNvSpPr/>
            <p:nvPr/>
          </p:nvSpPr>
          <p:spPr>
            <a:xfrm>
              <a:off x="179512" y="1340768"/>
              <a:ext cx="432048" cy="3600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Rectangle 6"/>
          <p:cNvSpPr/>
          <p:nvPr/>
        </p:nvSpPr>
        <p:spPr>
          <a:xfrm>
            <a:off x="395536" y="5085184"/>
            <a:ext cx="7776864" cy="369332"/>
          </a:xfrm>
          <a:prstGeom prst="rect">
            <a:avLst/>
          </a:prstGeom>
        </p:spPr>
        <p:txBody>
          <a:bodyPr wrap="square">
            <a:spAutoFit/>
          </a:bodyPr>
          <a:lstStyle/>
          <a:p>
            <a:r>
              <a:rPr lang="en-US" dirty="0"/>
              <a:t>Each curve represents one RNA-seq read mapping protocol (program + settings).</a:t>
            </a:r>
          </a:p>
        </p:txBody>
      </p:sp>
    </p:spTree>
    <p:extLst>
      <p:ext uri="{BB962C8B-B14F-4D97-AF65-F5344CB8AC3E}">
        <p14:creationId xmlns:p14="http://schemas.microsoft.com/office/powerpoint/2010/main" val="22067563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 steps in RNA-seq data processing</a:t>
            </a:r>
            <a:endParaRPr lang="en-US" dirty="0"/>
          </a:p>
        </p:txBody>
      </p:sp>
      <p:sp>
        <p:nvSpPr>
          <p:cNvPr id="3" name="Content Placeholder 2"/>
          <p:cNvSpPr>
            <a:spLocks noGrp="1"/>
          </p:cNvSpPr>
          <p:nvPr>
            <p:ph idx="1"/>
          </p:nvPr>
        </p:nvSpPr>
        <p:spPr>
          <a:xfrm>
            <a:off x="457200" y="764704"/>
            <a:ext cx="8229600" cy="5361459"/>
          </a:xfrm>
        </p:spPr>
        <p:txBody>
          <a:bodyPr/>
          <a:lstStyle/>
          <a:p>
            <a:pPr marL="0" indent="0" algn="ctr">
              <a:buNone/>
            </a:pPr>
            <a:r>
              <a:rPr lang="en-US" sz="2000" dirty="0" smtClean="0"/>
              <a:t>(for species with a reference genome)</a:t>
            </a:r>
          </a:p>
          <a:p>
            <a:pPr marL="0" indent="0" algn="ctr">
              <a:buNone/>
            </a:pPr>
            <a:endParaRPr lang="en-US" sz="1400" dirty="0"/>
          </a:p>
          <a:p>
            <a:pPr marL="457200" indent="-457200">
              <a:buFont typeface="+mj-lt"/>
              <a:buAutoNum type="arabicPeriod"/>
            </a:pPr>
            <a:r>
              <a:rPr lang="en-US" sz="2400" dirty="0" smtClean="0"/>
              <a:t>Quality checks on reads</a:t>
            </a:r>
          </a:p>
          <a:p>
            <a:pPr marL="457200" indent="-457200">
              <a:buFont typeface="+mj-lt"/>
              <a:buAutoNum type="arabicPeriod"/>
            </a:pPr>
            <a:r>
              <a:rPr lang="en-US" sz="2400" dirty="0"/>
              <a:t>T</a:t>
            </a:r>
            <a:r>
              <a:rPr lang="en-US" sz="2400" dirty="0" smtClean="0"/>
              <a:t>rim </a:t>
            </a:r>
            <a:r>
              <a:rPr lang="en-US" sz="2400" dirty="0"/>
              <a:t>3' </a:t>
            </a:r>
            <a:r>
              <a:rPr lang="en-US" sz="2400" dirty="0" smtClean="0"/>
              <a:t>adapters (optional)</a:t>
            </a:r>
            <a:endParaRPr lang="en-US" sz="2400" dirty="0"/>
          </a:p>
          <a:p>
            <a:pPr marL="457200" indent="-457200">
              <a:buFont typeface="+mj-lt"/>
              <a:buAutoNum type="arabicPeriod"/>
            </a:pPr>
            <a:r>
              <a:rPr lang="en-US" sz="2400" dirty="0" smtClean="0"/>
              <a:t>Index reference genome</a:t>
            </a:r>
            <a:endParaRPr lang="en-US" sz="2400" dirty="0"/>
          </a:p>
          <a:p>
            <a:pPr marL="457200" indent="-457200">
              <a:buFont typeface="+mj-lt"/>
              <a:buAutoNum type="arabicPeriod"/>
            </a:pPr>
            <a:r>
              <a:rPr lang="en-US" sz="2400" dirty="0" smtClean="0"/>
              <a:t>Map </a:t>
            </a:r>
            <a:r>
              <a:rPr lang="en-US" sz="2400" dirty="0"/>
              <a:t>reads </a:t>
            </a:r>
            <a:r>
              <a:rPr lang="en-US" sz="2400" dirty="0" smtClean="0"/>
              <a:t>to genome (</a:t>
            </a:r>
            <a:r>
              <a:rPr lang="en-US" sz="2400" dirty="0"/>
              <a:t>output in SAM or BAM format)</a:t>
            </a:r>
          </a:p>
          <a:p>
            <a:pPr marL="457200" indent="-457200">
              <a:buFont typeface="+mj-lt"/>
              <a:buAutoNum type="arabicPeriod"/>
            </a:pPr>
            <a:r>
              <a:rPr lang="en-US" sz="2400" dirty="0" smtClean="0"/>
              <a:t>Convert results to a sorted</a:t>
            </a:r>
            <a:r>
              <a:rPr lang="en-US" sz="2400" dirty="0"/>
              <a:t>, indexed BAM </a:t>
            </a:r>
            <a:r>
              <a:rPr lang="en-US" sz="2400" dirty="0" smtClean="0"/>
              <a:t>file</a:t>
            </a:r>
          </a:p>
          <a:p>
            <a:pPr marL="457200" indent="-457200">
              <a:buFont typeface="+mj-lt"/>
              <a:buAutoNum type="arabicPeriod"/>
            </a:pPr>
            <a:r>
              <a:rPr lang="en-US" sz="2400" dirty="0" smtClean="0"/>
              <a:t>Quality checks on mapped reads</a:t>
            </a:r>
            <a:endParaRPr lang="en-US" sz="2400" dirty="0"/>
          </a:p>
          <a:p>
            <a:pPr marL="457200" indent="-457200">
              <a:buFont typeface="+mj-lt"/>
              <a:buAutoNum type="arabicPeriod"/>
            </a:pPr>
            <a:r>
              <a:rPr lang="en-US" sz="2400" dirty="0" smtClean="0"/>
              <a:t>Visualize </a:t>
            </a:r>
            <a:r>
              <a:rPr lang="en-US" sz="2400" dirty="0"/>
              <a:t>read mappings on the genome</a:t>
            </a:r>
          </a:p>
          <a:p>
            <a:pPr marL="0" indent="0">
              <a:buNone/>
            </a:pPr>
            <a:endParaRPr lang="en-US" sz="1400" dirty="0"/>
          </a:p>
          <a:p>
            <a:pPr marL="0" indent="0">
              <a:buNone/>
            </a:pPr>
            <a:r>
              <a:rPr lang="en-US" sz="2000" dirty="0" smtClean="0"/>
              <a:t>Followed by further analyses</a:t>
            </a:r>
            <a:r>
              <a:rPr lang="is-IS" sz="2000" dirty="0" smtClean="0"/>
              <a:t>…</a:t>
            </a:r>
            <a:endParaRPr lang="en-US" sz="2000" dirty="0" smtClean="0"/>
          </a:p>
        </p:txBody>
      </p:sp>
    </p:spTree>
    <p:extLst>
      <p:ext uri="{BB962C8B-B14F-4D97-AF65-F5344CB8AC3E}">
        <p14:creationId xmlns:p14="http://schemas.microsoft.com/office/powerpoint/2010/main" val="159409784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Several methods show over-confidence in annotation</a:t>
            </a:r>
            <a:endParaRPr lang="en-US" dirty="0"/>
          </a:p>
        </p:txBody>
      </p:sp>
      <p:pic>
        <p:nvPicPr>
          <p:cNvPr id="6" name="Picture 5" descr="splicing_legend_2.pdf"/>
          <p:cNvPicPr>
            <a:picLocks noChangeAspect="1"/>
          </p:cNvPicPr>
          <p:nvPr/>
        </p:nvPicPr>
        <p:blipFill rotWithShape="1">
          <a:blip r:embed="rId3">
            <a:extLst>
              <a:ext uri="{28A0092B-C50C-407E-A947-70E740481C1C}">
                <a14:useLocalDpi xmlns:a14="http://schemas.microsoft.com/office/drawing/2010/main" val="0"/>
              </a:ext>
            </a:extLst>
          </a:blip>
          <a:srcRect l="5176"/>
          <a:stretch/>
        </p:blipFill>
        <p:spPr>
          <a:xfrm>
            <a:off x="5796136" y="1124743"/>
            <a:ext cx="3239086" cy="2718273"/>
          </a:xfrm>
          <a:prstGeom prst="rect">
            <a:avLst/>
          </a:prstGeom>
        </p:spPr>
      </p:pic>
      <p:pic>
        <p:nvPicPr>
          <p:cNvPr id="4" name="Picture 3"/>
          <p:cNvPicPr>
            <a:picLocks noChangeAspect="1"/>
          </p:cNvPicPr>
          <p:nvPr/>
        </p:nvPicPr>
        <p:blipFill>
          <a:blip r:embed="rId4"/>
          <a:stretch>
            <a:fillRect/>
          </a:stretch>
        </p:blipFill>
        <p:spPr>
          <a:xfrm>
            <a:off x="457952" y="899128"/>
            <a:ext cx="5190744" cy="4834128"/>
          </a:xfrm>
          <a:prstGeom prst="rect">
            <a:avLst/>
          </a:prstGeom>
        </p:spPr>
      </p:pic>
      <p:pic>
        <p:nvPicPr>
          <p:cNvPr id="7" name="Picture 6"/>
          <p:cNvPicPr>
            <a:picLocks noChangeAspect="1"/>
          </p:cNvPicPr>
          <p:nvPr/>
        </p:nvPicPr>
        <p:blipFill>
          <a:blip r:embed="rId5"/>
          <a:stretch>
            <a:fillRect/>
          </a:stretch>
        </p:blipFill>
        <p:spPr>
          <a:xfrm>
            <a:off x="2209432" y="5704295"/>
            <a:ext cx="1783080" cy="316993"/>
          </a:xfrm>
          <a:prstGeom prst="rect">
            <a:avLst/>
          </a:prstGeom>
        </p:spPr>
      </p:pic>
      <p:pic>
        <p:nvPicPr>
          <p:cNvPr id="5" name="Picture 4"/>
          <p:cNvPicPr>
            <a:picLocks noChangeAspect="1"/>
          </p:cNvPicPr>
          <p:nvPr/>
        </p:nvPicPr>
        <p:blipFill>
          <a:blip r:embed="rId6"/>
          <a:stretch>
            <a:fillRect/>
          </a:stretch>
        </p:blipFill>
        <p:spPr>
          <a:xfrm>
            <a:off x="107504" y="2708920"/>
            <a:ext cx="356616" cy="1624584"/>
          </a:xfrm>
          <a:prstGeom prst="rect">
            <a:avLst/>
          </a:prstGeom>
        </p:spPr>
      </p:pic>
      <p:sp>
        <p:nvSpPr>
          <p:cNvPr id="8" name="Rectangle 7"/>
          <p:cNvSpPr/>
          <p:nvPr/>
        </p:nvSpPr>
        <p:spPr>
          <a:xfrm>
            <a:off x="5364088" y="5661248"/>
            <a:ext cx="3672407" cy="369332"/>
          </a:xfrm>
          <a:prstGeom prst="rect">
            <a:avLst/>
          </a:prstGeom>
        </p:spPr>
        <p:txBody>
          <a:bodyPr wrap="square">
            <a:spAutoFit/>
          </a:bodyPr>
          <a:lstStyle/>
          <a:p>
            <a:pPr marL="0" indent="0">
              <a:buNone/>
            </a:pPr>
            <a:r>
              <a:rPr lang="en-US" dirty="0" smtClean="0"/>
              <a:t>Engström et al. </a:t>
            </a:r>
            <a:r>
              <a:rPr lang="en-US" i="1" dirty="0" smtClean="0"/>
              <a:t>Nature Methods </a:t>
            </a:r>
            <a:r>
              <a:rPr lang="en-US" dirty="0" smtClean="0"/>
              <a:t>2013</a:t>
            </a:r>
            <a:endParaRPr lang="en-US" dirty="0"/>
          </a:p>
        </p:txBody>
      </p:sp>
    </p:spTree>
    <p:extLst>
      <p:ext uri="{BB962C8B-B14F-4D97-AF65-F5344CB8AC3E}">
        <p14:creationId xmlns:p14="http://schemas.microsoft.com/office/powerpoint/2010/main" val="291191340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Recommendations</a:t>
            </a:r>
            <a:endParaRPr lang="en-US" dirty="0"/>
          </a:p>
        </p:txBody>
      </p:sp>
      <p:sp>
        <p:nvSpPr>
          <p:cNvPr id="3" name="Content Placeholder 2"/>
          <p:cNvSpPr>
            <a:spLocks noGrp="1"/>
          </p:cNvSpPr>
          <p:nvPr>
            <p:ph idx="1"/>
          </p:nvPr>
        </p:nvSpPr>
        <p:spPr>
          <a:xfrm>
            <a:off x="457200" y="1196752"/>
            <a:ext cx="8291264" cy="4929411"/>
          </a:xfrm>
        </p:spPr>
        <p:txBody>
          <a:bodyPr/>
          <a:lstStyle/>
          <a:p>
            <a:r>
              <a:rPr lang="en-US" sz="2000" dirty="0" smtClean="0"/>
              <a:t>Use STAR, HISAT2 or GSNAP</a:t>
            </a:r>
            <a:endParaRPr lang="en-US" sz="2000" dirty="0"/>
          </a:p>
          <a:p>
            <a:r>
              <a:rPr lang="en-US" sz="2000" dirty="0" smtClean="0"/>
              <a:t>STAR and HISAT2 are the fastest</a:t>
            </a:r>
          </a:p>
          <a:p>
            <a:r>
              <a:rPr lang="en-US" sz="2000" dirty="0" smtClean="0"/>
              <a:t>HISAT2 uses the least memory</a:t>
            </a:r>
          </a:p>
          <a:p>
            <a:r>
              <a:rPr lang="en-US" sz="2000" dirty="0"/>
              <a:t>If you want to run Cufflinks, use </a:t>
            </a:r>
            <a:r>
              <a:rPr lang="en-US" sz="2000" dirty="0" smtClean="0"/>
              <a:t>TopHat2 (but don’t)</a:t>
            </a:r>
          </a:p>
          <a:p>
            <a:r>
              <a:rPr lang="en-US" sz="2000" dirty="0" smtClean="0"/>
              <a:t>Consider 2-pass read mapping (default in HISAT2 and TopHat2)</a:t>
            </a:r>
            <a:endParaRPr lang="en-US" sz="1600" dirty="0" smtClean="0"/>
          </a:p>
          <a:p>
            <a:pPr lvl="1"/>
            <a:r>
              <a:rPr lang="en-US" sz="1800" dirty="0" smtClean="0"/>
              <a:t>No need to supply annotation to mapper</a:t>
            </a:r>
          </a:p>
          <a:p>
            <a:pPr lvl="1"/>
            <a:r>
              <a:rPr lang="en-US" sz="1800" dirty="0" smtClean="0"/>
              <a:t>Check that junction discovery criteria are conservative</a:t>
            </a:r>
          </a:p>
          <a:p>
            <a:r>
              <a:rPr lang="en-US" sz="2000" dirty="0" smtClean="0"/>
              <a:t>HISAT2 and GSNAP can use SNP data, which may give higher sensitivity</a:t>
            </a:r>
            <a:endParaRPr lang="en-US" sz="2000" dirty="0"/>
          </a:p>
          <a:p>
            <a:r>
              <a:rPr lang="en-US" sz="2000" dirty="0" smtClean="0"/>
              <a:t>For </a:t>
            </a:r>
            <a:r>
              <a:rPr lang="en-US" sz="2000" dirty="0"/>
              <a:t>long </a:t>
            </a:r>
            <a:r>
              <a:rPr lang="en-US" sz="2000" dirty="0" smtClean="0"/>
              <a:t>(</a:t>
            </a:r>
            <a:r>
              <a:rPr lang="en-US" sz="2000" dirty="0"/>
              <a:t>PacBio</a:t>
            </a:r>
            <a:r>
              <a:rPr lang="en-US" sz="2000" dirty="0" smtClean="0"/>
              <a:t>) reads, STAR, </a:t>
            </a:r>
            <a:r>
              <a:rPr lang="en-US" sz="2000" dirty="0"/>
              <a:t>BLAT </a:t>
            </a:r>
            <a:r>
              <a:rPr lang="en-US" sz="2000" dirty="0" smtClean="0"/>
              <a:t>or GMAP can </a:t>
            </a:r>
            <a:r>
              <a:rPr lang="en-US" sz="2000" dirty="0"/>
              <a:t>be </a:t>
            </a:r>
            <a:r>
              <a:rPr lang="en-US" sz="2000" dirty="0" smtClean="0"/>
              <a:t>used</a:t>
            </a:r>
          </a:p>
          <a:p>
            <a:r>
              <a:rPr lang="en-US" sz="2000" dirty="0" smtClean="0"/>
              <a:t>Don’t trust novel introns supported by single reads</a:t>
            </a:r>
          </a:p>
          <a:p>
            <a:r>
              <a:rPr lang="en-US" sz="2000" dirty="0" smtClean="0"/>
              <a:t>Always check the results!</a:t>
            </a:r>
            <a:endParaRPr lang="en-US" sz="2000" dirty="0"/>
          </a:p>
        </p:txBody>
      </p:sp>
    </p:spTree>
    <p:extLst>
      <p:ext uri="{BB962C8B-B14F-4D97-AF65-F5344CB8AC3E}">
        <p14:creationId xmlns:p14="http://schemas.microsoft.com/office/powerpoint/2010/main" val="73764773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Inspecting a BAM file</a:t>
            </a:r>
            <a:endParaRPr lang="en-US" dirty="0"/>
          </a:p>
        </p:txBody>
      </p:sp>
      <p:sp>
        <p:nvSpPr>
          <p:cNvPr id="4" name="Content Placeholder 2"/>
          <p:cNvSpPr txBox="1">
            <a:spLocks/>
          </p:cNvSpPr>
          <p:nvPr/>
        </p:nvSpPr>
        <p:spPr>
          <a:xfrm>
            <a:off x="457200" y="1196752"/>
            <a:ext cx="8363272" cy="3960439"/>
          </a:xfrm>
          <a:prstGeom prst="rect">
            <a:avLst/>
          </a:prstGeom>
        </p:spPr>
        <p:txBody>
          <a:bodyPr/>
          <a:lst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S PGothic" pitchFamily="34" charset="-128"/>
                <a:cs typeface="MS PGothic" charset="0"/>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S PGothic" pitchFamily="34" charset="-128"/>
                <a:cs typeface="MS PGothic" charset="0"/>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S PGothic" pitchFamily="34" charset="-128"/>
                <a:cs typeface="MS PGothic"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r>
              <a:rPr lang="en-US" sz="1600" b="1" dirty="0" smtClean="0">
                <a:cs typeface="Courier New"/>
              </a:rPr>
              <a:t>Command:</a:t>
            </a:r>
            <a:endParaRPr lang="en-US" sz="1600" b="1" dirty="0" smtClean="0">
              <a:latin typeface="Courier New"/>
              <a:cs typeface="Courier New"/>
            </a:endParaRPr>
          </a:p>
          <a:p>
            <a:pPr marL="0" indent="0">
              <a:buFont typeface="Arial" charset="0"/>
              <a:buNone/>
            </a:pPr>
            <a:r>
              <a:rPr lang="en-US" sz="1600" dirty="0" err="1" smtClean="0">
                <a:latin typeface="Courier New"/>
                <a:cs typeface="Courier New"/>
              </a:rPr>
              <a:t>samtools</a:t>
            </a:r>
            <a:r>
              <a:rPr lang="en-US" sz="1600" dirty="0" smtClean="0">
                <a:latin typeface="Courier New"/>
                <a:cs typeface="Courier New"/>
              </a:rPr>
              <a:t> view –X </a:t>
            </a:r>
            <a:r>
              <a:rPr lang="en-US" sz="1600" dirty="0" err="1" smtClean="0">
                <a:latin typeface="Courier New"/>
                <a:cs typeface="Courier New"/>
              </a:rPr>
              <a:t>file.bam</a:t>
            </a:r>
            <a:endParaRPr lang="en-US" sz="1600" dirty="0" smtClean="0">
              <a:latin typeface="Courier New"/>
              <a:cs typeface="Courier New"/>
            </a:endParaRPr>
          </a:p>
          <a:p>
            <a:pPr marL="0" lvl="0" indent="0">
              <a:buNone/>
            </a:pPr>
            <a:endParaRPr lang="en-US" sz="1050" dirty="0" smtClean="0">
              <a:latin typeface="Courier New"/>
              <a:cs typeface="Courier New"/>
            </a:endParaRPr>
          </a:p>
          <a:p>
            <a:pPr marL="0" lvl="0" indent="0">
              <a:buNone/>
            </a:pPr>
            <a:r>
              <a:rPr lang="en-US" sz="1600" b="1" dirty="0" smtClean="0">
                <a:solidFill>
                  <a:prstClr val="black"/>
                </a:solidFill>
              </a:rPr>
              <a:t>Paper:</a:t>
            </a:r>
          </a:p>
          <a:p>
            <a:pPr marL="0" indent="0">
              <a:buNone/>
            </a:pPr>
            <a:r>
              <a:rPr lang="en-US" sz="1600" dirty="0" smtClean="0">
                <a:solidFill>
                  <a:prstClr val="black"/>
                </a:solidFill>
              </a:rPr>
              <a:t>Li et al. (2009) </a:t>
            </a:r>
            <a:r>
              <a:rPr lang="en-US" sz="1600" dirty="0"/>
              <a:t>The Sequence Alignment/Map format and </a:t>
            </a:r>
            <a:r>
              <a:rPr lang="en-US" sz="1600" dirty="0" err="1" smtClean="0"/>
              <a:t>SAMtools</a:t>
            </a:r>
            <a:r>
              <a:rPr lang="en-US" sz="1600" dirty="0" smtClean="0"/>
              <a:t>. </a:t>
            </a:r>
            <a:r>
              <a:rPr lang="en-US" sz="1600" i="1" dirty="0" smtClean="0">
                <a:solidFill>
                  <a:prstClr val="black"/>
                </a:solidFill>
              </a:rPr>
              <a:t>Bioinformatics </a:t>
            </a:r>
            <a:r>
              <a:rPr lang="en-US" sz="1600" b="1" dirty="0" smtClean="0">
                <a:solidFill>
                  <a:prstClr val="black"/>
                </a:solidFill>
              </a:rPr>
              <a:t>25</a:t>
            </a:r>
            <a:r>
              <a:rPr lang="en-US" sz="1600" dirty="0" smtClean="0">
                <a:solidFill>
                  <a:prstClr val="black"/>
                </a:solidFill>
              </a:rPr>
              <a:t>:2078-9</a:t>
            </a:r>
          </a:p>
          <a:p>
            <a:pPr marL="0" lvl="0" indent="0">
              <a:buNone/>
            </a:pPr>
            <a:endParaRPr lang="en-US" sz="1600" dirty="0">
              <a:solidFill>
                <a:prstClr val="black"/>
              </a:solidFill>
            </a:endParaRPr>
          </a:p>
          <a:p>
            <a:pPr marL="0" lvl="0" indent="0">
              <a:buNone/>
            </a:pPr>
            <a:r>
              <a:rPr lang="en-US" sz="1600" b="1" dirty="0">
                <a:solidFill>
                  <a:prstClr val="black"/>
                </a:solidFill>
              </a:rPr>
              <a:t>SAM format </a:t>
            </a:r>
            <a:r>
              <a:rPr lang="en-US" sz="1600" b="1" dirty="0" smtClean="0">
                <a:solidFill>
                  <a:prstClr val="black"/>
                </a:solidFill>
              </a:rPr>
              <a:t>specification:</a:t>
            </a:r>
          </a:p>
          <a:p>
            <a:pPr marL="0" lvl="0" indent="0">
              <a:buNone/>
            </a:pPr>
            <a:r>
              <a:rPr lang="en-US" sz="1600" dirty="0" smtClean="0">
                <a:solidFill>
                  <a:prstClr val="black"/>
                </a:solidFill>
                <a:hlinkClick r:id="rId2"/>
              </a:rPr>
              <a:t>https</a:t>
            </a:r>
            <a:r>
              <a:rPr lang="en-US" sz="1600" dirty="0">
                <a:solidFill>
                  <a:prstClr val="black"/>
                </a:solidFill>
                <a:hlinkClick r:id="rId2"/>
              </a:rPr>
              <a:t>://samtools.github.io/hts-specs</a:t>
            </a:r>
            <a:r>
              <a:rPr lang="en-US" sz="1600" dirty="0" smtClean="0">
                <a:solidFill>
                  <a:prstClr val="black"/>
                </a:solidFill>
                <a:hlinkClick r:id="rId2"/>
              </a:rPr>
              <a:t>/</a:t>
            </a:r>
            <a:endParaRPr lang="en-US" sz="1600" dirty="0" smtClean="0">
              <a:solidFill>
                <a:prstClr val="black"/>
              </a:solidFill>
            </a:endParaRPr>
          </a:p>
          <a:p>
            <a:pPr marL="0" lvl="0" indent="0">
              <a:buNone/>
            </a:pPr>
            <a:endParaRPr lang="en-US" sz="1800" dirty="0">
              <a:solidFill>
                <a:prstClr val="black"/>
              </a:solidFill>
            </a:endParaRPr>
          </a:p>
          <a:p>
            <a:pPr marL="0" lvl="0" indent="0">
              <a:buNone/>
            </a:pPr>
            <a:endParaRPr lang="en-US" sz="1800" dirty="0">
              <a:solidFill>
                <a:prstClr val="black"/>
              </a:solidFill>
            </a:endParaRPr>
          </a:p>
          <a:p>
            <a:pPr marL="0" lvl="0" indent="0">
              <a:buNone/>
            </a:pPr>
            <a:endParaRPr lang="en-US" sz="2000" dirty="0">
              <a:solidFill>
                <a:prstClr val="black"/>
              </a:solidFill>
            </a:endParaRPr>
          </a:p>
          <a:p>
            <a:pPr marL="0" indent="0">
              <a:buFont typeface="Arial" charset="0"/>
              <a:buNone/>
            </a:pPr>
            <a:endParaRPr lang="en-US" sz="1200" dirty="0" smtClean="0">
              <a:latin typeface="Courier New"/>
              <a:cs typeface="Courier New"/>
            </a:endParaRPr>
          </a:p>
          <a:p>
            <a:pPr marL="0" indent="0">
              <a:buFont typeface="Arial" charset="0"/>
              <a:buNone/>
            </a:pPr>
            <a:endParaRPr lang="en-US" sz="1200" dirty="0" smtClean="0">
              <a:latin typeface="Courier New"/>
              <a:cs typeface="Courier New"/>
            </a:endParaRPr>
          </a:p>
        </p:txBody>
      </p:sp>
    </p:spTree>
    <p:extLst>
      <p:ext uri="{BB962C8B-B14F-4D97-AF65-F5344CB8AC3E}">
        <p14:creationId xmlns:p14="http://schemas.microsoft.com/office/powerpoint/2010/main" val="387827451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Visualizing reads mapped to genome</a:t>
            </a:r>
            <a:endParaRPr lang="en-US" dirty="0"/>
          </a:p>
        </p:txBody>
      </p:sp>
      <p:sp>
        <p:nvSpPr>
          <p:cNvPr id="4" name="Content Placeholder 3"/>
          <p:cNvSpPr>
            <a:spLocks noGrp="1"/>
          </p:cNvSpPr>
          <p:nvPr>
            <p:ph idx="1"/>
          </p:nvPr>
        </p:nvSpPr>
        <p:spPr>
          <a:xfrm>
            <a:off x="467544" y="1196753"/>
            <a:ext cx="4248472" cy="504055"/>
          </a:xfrm>
        </p:spPr>
        <p:txBody>
          <a:bodyPr numCol="1" spcCol="0"/>
          <a:lstStyle/>
          <a:p>
            <a:pPr marL="0" indent="0">
              <a:buNone/>
            </a:pPr>
            <a:r>
              <a:rPr lang="en-US" sz="2000" dirty="0" smtClean="0"/>
              <a:t>Two main browsers:</a:t>
            </a:r>
          </a:p>
          <a:p>
            <a:pPr marL="0" indent="0">
              <a:buNone/>
            </a:pPr>
            <a:endParaRPr lang="en-US" sz="2000" dirty="0"/>
          </a:p>
        </p:txBody>
      </p:sp>
      <p:sp>
        <p:nvSpPr>
          <p:cNvPr id="5" name="Content Placeholder 3"/>
          <p:cNvSpPr txBox="1">
            <a:spLocks/>
          </p:cNvSpPr>
          <p:nvPr/>
        </p:nvSpPr>
        <p:spPr>
          <a:xfrm>
            <a:off x="4788024" y="1772816"/>
            <a:ext cx="4248472" cy="4176464"/>
          </a:xfrm>
          <a:prstGeom prst="rect">
            <a:avLst/>
          </a:prstGeom>
        </p:spPr>
        <p:txBody>
          <a:bodyPr numCol="1" spcCol="0"/>
          <a:lst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S PGothic" pitchFamily="34" charset="-128"/>
                <a:cs typeface="MS PGothic" charset="0"/>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S PGothic" pitchFamily="34" charset="-128"/>
                <a:cs typeface="MS PGothic" charset="0"/>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S PGothic" pitchFamily="34" charset="-128"/>
                <a:cs typeface="MS PGothic"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r>
              <a:rPr lang="en-US" sz="2000" b="1" dirty="0" smtClean="0"/>
              <a:t>UCSC Genome Brower</a:t>
            </a:r>
          </a:p>
          <a:p>
            <a:pPr>
              <a:buFont typeface="Lucida Grande"/>
              <a:buChar char="–"/>
            </a:pPr>
            <a:r>
              <a:rPr lang="en-US" sz="2000" dirty="0" smtClean="0"/>
              <a:t>Sluggish (remote web site)</a:t>
            </a:r>
          </a:p>
          <a:p>
            <a:pPr>
              <a:buFont typeface="Lucida Grande"/>
              <a:buChar char="–"/>
            </a:pPr>
            <a:r>
              <a:rPr lang="en-US" sz="2000" dirty="0" smtClean="0"/>
              <a:t>Need to place data on web server (e.g. UPPMAX </a:t>
            </a:r>
            <a:r>
              <a:rPr lang="en-US" sz="2000" dirty="0" err="1" smtClean="0"/>
              <a:t>webexport</a:t>
            </a:r>
            <a:r>
              <a:rPr lang="en-US" sz="2000" dirty="0" smtClean="0"/>
              <a:t>)</a:t>
            </a:r>
          </a:p>
          <a:p>
            <a:pPr>
              <a:buFont typeface="Lucida Grande"/>
              <a:buChar char="+"/>
            </a:pPr>
            <a:r>
              <a:rPr lang="en-US" sz="2000" dirty="0" smtClean="0"/>
              <a:t>Much public data for comparison</a:t>
            </a:r>
          </a:p>
          <a:p>
            <a:pPr>
              <a:buFont typeface="Lucida Grande"/>
              <a:buChar char="+"/>
            </a:pPr>
            <a:r>
              <a:rPr lang="en-US" sz="2000" dirty="0" smtClean="0"/>
              <a:t>Good for sharing your data tracks (e.g. using track hubs)</a:t>
            </a:r>
          </a:p>
        </p:txBody>
      </p:sp>
      <p:sp>
        <p:nvSpPr>
          <p:cNvPr id="6" name="Content Placeholder 3"/>
          <p:cNvSpPr txBox="1">
            <a:spLocks/>
          </p:cNvSpPr>
          <p:nvPr/>
        </p:nvSpPr>
        <p:spPr>
          <a:xfrm>
            <a:off x="539552" y="1772816"/>
            <a:ext cx="4104456" cy="4176464"/>
          </a:xfrm>
          <a:prstGeom prst="rect">
            <a:avLst/>
          </a:prstGeom>
        </p:spPr>
        <p:txBody>
          <a:bodyPr numCol="1" spcCol="0"/>
          <a:lst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S PGothic" pitchFamily="34" charset="-128"/>
                <a:cs typeface="MS PGothic" charset="0"/>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S PGothic" pitchFamily="34" charset="-128"/>
                <a:cs typeface="MS PGothic" charset="0"/>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S PGothic" pitchFamily="34" charset="-128"/>
                <a:cs typeface="MS PGothic"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r>
              <a:rPr lang="en-US" sz="2000" b="1" dirty="0" smtClean="0"/>
              <a:t>Integrative Genomics Viewer (IGV)</a:t>
            </a:r>
          </a:p>
          <a:p>
            <a:pPr>
              <a:buFont typeface="Lucida Grande"/>
              <a:buChar char="+"/>
            </a:pPr>
            <a:r>
              <a:rPr lang="en-US" sz="2000" dirty="0" smtClean="0"/>
              <a:t>Fast response (runs locally)</a:t>
            </a:r>
          </a:p>
          <a:p>
            <a:pPr>
              <a:buFont typeface="Lucida Grande"/>
              <a:buChar char="+"/>
            </a:pPr>
            <a:r>
              <a:rPr lang="en-US" sz="2000" dirty="0" smtClean="0"/>
              <a:t>Easy to load your data     (including custom genomes)</a:t>
            </a:r>
          </a:p>
          <a:p>
            <a:pPr>
              <a:buFont typeface="Lucida Grande"/>
              <a:buChar char="-"/>
            </a:pPr>
            <a:r>
              <a:rPr lang="en-US" sz="2000" dirty="0" smtClean="0"/>
              <a:t>Limited functionality</a:t>
            </a:r>
          </a:p>
          <a:p>
            <a:pPr>
              <a:buFont typeface="Lucida Grande"/>
              <a:buChar char="-"/>
            </a:pPr>
            <a:r>
              <a:rPr lang="en-US" sz="2000" dirty="0" smtClean="0"/>
              <a:t>User interface issues</a:t>
            </a:r>
          </a:p>
          <a:p>
            <a:pPr marL="0" indent="0">
              <a:buFont typeface="Arial" charset="0"/>
              <a:buNone/>
            </a:pPr>
            <a:endParaRPr lang="en-US" sz="2000" dirty="0"/>
          </a:p>
        </p:txBody>
      </p:sp>
    </p:spTree>
    <p:extLst>
      <p:ext uri="{BB962C8B-B14F-4D97-AF65-F5344CB8AC3E}">
        <p14:creationId xmlns:p14="http://schemas.microsoft.com/office/powerpoint/2010/main" val="294137078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Unsolved problems in RNA-seq read mapping</a:t>
            </a:r>
            <a:endParaRPr lang="en-US" dirty="0"/>
          </a:p>
        </p:txBody>
      </p:sp>
      <p:sp>
        <p:nvSpPr>
          <p:cNvPr id="3" name="Content Placeholder 2"/>
          <p:cNvSpPr>
            <a:spLocks noGrp="1"/>
          </p:cNvSpPr>
          <p:nvPr>
            <p:ph idx="1"/>
          </p:nvPr>
        </p:nvSpPr>
        <p:spPr>
          <a:xfrm>
            <a:off x="457200" y="1196752"/>
            <a:ext cx="8291264" cy="4929411"/>
          </a:xfrm>
        </p:spPr>
        <p:txBody>
          <a:bodyPr/>
          <a:lstStyle/>
          <a:p>
            <a:r>
              <a:rPr lang="en-US" sz="2400" dirty="0"/>
              <a:t>Determine correct location of </a:t>
            </a:r>
            <a:r>
              <a:rPr lang="en-US" sz="2400" dirty="0" err="1"/>
              <a:t>multimapping</a:t>
            </a:r>
            <a:r>
              <a:rPr lang="en-US" sz="2400" dirty="0"/>
              <a:t> reads</a:t>
            </a:r>
          </a:p>
          <a:p>
            <a:r>
              <a:rPr lang="en-US" sz="2400" dirty="0"/>
              <a:t>Accurate alignment of indels</a:t>
            </a:r>
          </a:p>
          <a:p>
            <a:r>
              <a:rPr lang="en-US" sz="2400" dirty="0"/>
              <a:t>Use gene annotation in an unbiased fashion</a:t>
            </a:r>
          </a:p>
          <a:p>
            <a:r>
              <a:rPr lang="en-US" sz="2400" dirty="0"/>
              <a:t>Cross-species </a:t>
            </a:r>
            <a:r>
              <a:rPr lang="en-US" sz="2400" dirty="0" smtClean="0"/>
              <a:t>mapping</a:t>
            </a:r>
            <a:endParaRPr lang="en-US" sz="2400" dirty="0"/>
          </a:p>
        </p:txBody>
      </p:sp>
    </p:spTree>
    <p:extLst>
      <p:ext uri="{BB962C8B-B14F-4D97-AF65-F5344CB8AC3E}">
        <p14:creationId xmlns:p14="http://schemas.microsoft.com/office/powerpoint/2010/main" val="256599878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780928"/>
            <a:ext cx="8229600" cy="576065"/>
          </a:xfrm>
        </p:spPr>
        <p:txBody>
          <a:bodyPr/>
          <a:lstStyle/>
          <a:p>
            <a:pPr marL="0" indent="0" algn="ctr">
              <a:buNone/>
            </a:pPr>
            <a:r>
              <a:rPr lang="en-US" dirty="0" smtClean="0"/>
              <a:t>Thanks for listening!</a:t>
            </a:r>
            <a:endParaRPr lang="en-US" dirty="0"/>
          </a:p>
        </p:txBody>
      </p:sp>
    </p:spTree>
    <p:extLst>
      <p:ext uri="{BB962C8B-B14F-4D97-AF65-F5344CB8AC3E}">
        <p14:creationId xmlns:p14="http://schemas.microsoft.com/office/powerpoint/2010/main" val="174931735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dUTP</a:t>
            </a:r>
            <a:r>
              <a:rPr lang="en-US" dirty="0" smtClean="0"/>
              <a:t> method for strand-specific RNA-seq</a:t>
            </a:r>
            <a:endParaRPr lang="en-US" dirty="0"/>
          </a:p>
        </p:txBody>
      </p:sp>
      <p:pic>
        <p:nvPicPr>
          <p:cNvPr id="4" name="Picture 3"/>
          <p:cNvPicPr>
            <a:picLocks noChangeAspect="1"/>
          </p:cNvPicPr>
          <p:nvPr/>
        </p:nvPicPr>
        <p:blipFill>
          <a:blip r:embed="rId3"/>
          <a:stretch>
            <a:fillRect/>
          </a:stretch>
        </p:blipFill>
        <p:spPr>
          <a:xfrm>
            <a:off x="107504" y="764704"/>
            <a:ext cx="4104456" cy="5954352"/>
          </a:xfrm>
          <a:prstGeom prst="rect">
            <a:avLst/>
          </a:prstGeom>
        </p:spPr>
      </p:pic>
      <p:sp>
        <p:nvSpPr>
          <p:cNvPr id="6" name="TextBox 5"/>
          <p:cNvSpPr txBox="1"/>
          <p:nvPr/>
        </p:nvSpPr>
        <p:spPr>
          <a:xfrm>
            <a:off x="4320084" y="5301208"/>
            <a:ext cx="4824536" cy="584776"/>
          </a:xfrm>
          <a:prstGeom prst="rect">
            <a:avLst/>
          </a:prstGeom>
          <a:noFill/>
        </p:spPr>
        <p:txBody>
          <a:bodyPr wrap="square" rtlCol="0">
            <a:spAutoFit/>
          </a:bodyPr>
          <a:lstStyle/>
          <a:p>
            <a:r>
              <a:rPr lang="en-US" sz="1600" dirty="0" err="1" smtClean="0"/>
              <a:t>Parkhomchuk</a:t>
            </a:r>
            <a:r>
              <a:rPr lang="en-US" sz="1600" dirty="0" smtClean="0"/>
              <a:t> et al. </a:t>
            </a:r>
            <a:r>
              <a:rPr lang="en-US" sz="1600" i="1" dirty="0" smtClean="0"/>
              <a:t>Nucleic Acids Research</a:t>
            </a:r>
            <a:r>
              <a:rPr lang="en-US" sz="1600" dirty="0" smtClean="0"/>
              <a:t> 2011</a:t>
            </a:r>
          </a:p>
          <a:p>
            <a:r>
              <a:rPr lang="en-US" sz="1600" dirty="0" err="1" smtClean="0"/>
              <a:t>Borodina</a:t>
            </a:r>
            <a:r>
              <a:rPr lang="en-US" sz="1600" dirty="0" smtClean="0"/>
              <a:t> et al. </a:t>
            </a:r>
            <a:r>
              <a:rPr lang="en-US" sz="1600" i="1" dirty="0" smtClean="0"/>
              <a:t>Methods in </a:t>
            </a:r>
            <a:r>
              <a:rPr lang="en-US" sz="1600" i="1" dirty="0" err="1" smtClean="0"/>
              <a:t>Ezymology</a:t>
            </a:r>
            <a:r>
              <a:rPr lang="en-US" sz="1600" dirty="0" smtClean="0"/>
              <a:t> 2011</a:t>
            </a:r>
            <a:endParaRPr lang="en-US" sz="1600" dirty="0"/>
          </a:p>
        </p:txBody>
      </p:sp>
    </p:spTree>
    <p:extLst>
      <p:ext uri="{BB962C8B-B14F-4D97-AF65-F5344CB8AC3E}">
        <p14:creationId xmlns:p14="http://schemas.microsoft.com/office/powerpoint/2010/main" val="125844449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SAM fields</a:t>
            </a:r>
            <a:endParaRPr lang="en-US" dirty="0"/>
          </a:p>
        </p:txBody>
      </p:sp>
      <p:sp>
        <p:nvSpPr>
          <p:cNvPr id="3" name="Content Placeholder 2"/>
          <p:cNvSpPr>
            <a:spLocks noGrp="1"/>
          </p:cNvSpPr>
          <p:nvPr>
            <p:ph idx="1"/>
          </p:nvPr>
        </p:nvSpPr>
        <p:spPr>
          <a:xfrm>
            <a:off x="457200" y="1196752"/>
            <a:ext cx="8579296" cy="4536503"/>
          </a:xfrm>
        </p:spPr>
        <p:txBody>
          <a:bodyPr/>
          <a:lstStyle/>
          <a:p>
            <a:pPr marL="0" indent="0">
              <a:buNone/>
            </a:pPr>
            <a:r>
              <a:rPr lang="en-US" sz="1200" b="1" dirty="0" smtClean="0">
                <a:cs typeface="Courier New"/>
              </a:rPr>
              <a:t>Command:</a:t>
            </a:r>
            <a:endParaRPr lang="en-US" sz="1200" b="1" dirty="0">
              <a:latin typeface="Courier New"/>
              <a:cs typeface="Courier New"/>
            </a:endParaRPr>
          </a:p>
          <a:p>
            <a:pPr marL="0" indent="0">
              <a:buNone/>
            </a:pPr>
            <a:r>
              <a:rPr lang="en-US" sz="1200" dirty="0" err="1" smtClean="0">
                <a:latin typeface="Courier New"/>
                <a:cs typeface="Courier New"/>
              </a:rPr>
              <a:t>samtools</a:t>
            </a:r>
            <a:r>
              <a:rPr lang="en-US" sz="1200" dirty="0" smtClean="0">
                <a:latin typeface="Courier New"/>
                <a:cs typeface="Courier New"/>
              </a:rPr>
              <a:t> view –X </a:t>
            </a:r>
            <a:r>
              <a:rPr lang="en-US" sz="1200" dirty="0" err="1" smtClean="0">
                <a:latin typeface="Courier New"/>
                <a:cs typeface="Courier New"/>
              </a:rPr>
              <a:t>file.bam</a:t>
            </a:r>
            <a:endParaRPr lang="en-US" sz="1200" dirty="0" smtClean="0">
              <a:latin typeface="Courier New"/>
              <a:cs typeface="Courier New"/>
            </a:endParaRPr>
          </a:p>
          <a:p>
            <a:pPr marL="0" indent="0">
              <a:buNone/>
            </a:pPr>
            <a:endParaRPr lang="en-US" sz="1200" dirty="0" smtClean="0">
              <a:latin typeface="Courier New"/>
              <a:cs typeface="Courier New"/>
            </a:endParaRPr>
          </a:p>
          <a:p>
            <a:pPr marL="0" indent="0">
              <a:buNone/>
            </a:pPr>
            <a:r>
              <a:rPr lang="en-US" sz="1200" b="1" dirty="0" smtClean="0">
                <a:cs typeface="Courier New"/>
              </a:rPr>
              <a:t>Perfectly and uniquely aligned read pair:</a:t>
            </a:r>
            <a:endParaRPr lang="en-US" sz="1200" b="1" dirty="0" smtClean="0">
              <a:latin typeface="Courier New"/>
              <a:cs typeface="Courier New"/>
            </a:endParaRPr>
          </a:p>
          <a:p>
            <a:pPr marL="0" indent="0">
              <a:buNone/>
            </a:pPr>
            <a:endParaRPr lang="en-US" sz="1200" dirty="0" smtClean="0">
              <a:latin typeface="Courier New"/>
              <a:cs typeface="Courier New"/>
            </a:endParaRPr>
          </a:p>
          <a:p>
            <a:pPr marL="0" indent="0">
              <a:buNone/>
            </a:pPr>
            <a:r>
              <a:rPr lang="en-US" sz="1200" dirty="0" smtClean="0">
                <a:latin typeface="Courier New"/>
                <a:cs typeface="Courier New"/>
              </a:rPr>
              <a:t>HWI</a:t>
            </a:r>
            <a:r>
              <a:rPr lang="en-US" sz="1200" dirty="0">
                <a:latin typeface="Courier New"/>
                <a:cs typeface="Courier New"/>
              </a:rPr>
              <a:t>-ST1018:3:1305:21090:45397#</a:t>
            </a:r>
            <a:r>
              <a:rPr lang="en-US" sz="1200" dirty="0" smtClean="0">
                <a:latin typeface="Courier New"/>
                <a:cs typeface="Courier New"/>
              </a:rPr>
              <a:t>0  </a:t>
            </a:r>
            <a:r>
              <a:rPr lang="en-US" sz="1200" dirty="0" smtClean="0">
                <a:solidFill>
                  <a:srgbClr val="FF0000"/>
                </a:solidFill>
                <a:latin typeface="Courier New"/>
                <a:cs typeface="Courier New"/>
              </a:rPr>
              <a:t>pPR1</a:t>
            </a:r>
            <a:r>
              <a:rPr lang="en-US" sz="1200" dirty="0" smtClean="0">
                <a:latin typeface="Courier New"/>
                <a:cs typeface="Courier New"/>
              </a:rPr>
              <a:t>  chr1  4426  </a:t>
            </a:r>
            <a:r>
              <a:rPr lang="en-US" sz="1200" dirty="0" smtClean="0">
                <a:solidFill>
                  <a:srgbClr val="FF0000"/>
                </a:solidFill>
                <a:latin typeface="Courier New"/>
                <a:cs typeface="Courier New"/>
              </a:rPr>
              <a:t>255</a:t>
            </a:r>
            <a:r>
              <a:rPr lang="en-US" sz="1200" dirty="0" smtClean="0">
                <a:latin typeface="Courier New"/>
                <a:cs typeface="Courier New"/>
              </a:rPr>
              <a:t>  </a:t>
            </a:r>
            <a:r>
              <a:rPr lang="en-US" sz="1200" dirty="0" smtClean="0">
                <a:solidFill>
                  <a:srgbClr val="FF0000"/>
                </a:solidFill>
                <a:latin typeface="Courier New"/>
                <a:cs typeface="Courier New"/>
              </a:rPr>
              <a:t>101M</a:t>
            </a:r>
            <a:r>
              <a:rPr lang="en-US" sz="1200" dirty="0" smtClean="0">
                <a:latin typeface="Courier New"/>
                <a:cs typeface="Courier New"/>
              </a:rPr>
              <a:t>        =  4435   110  GT…  C@</a:t>
            </a:r>
            <a:r>
              <a:rPr lang="en-US" sz="1200" dirty="0">
                <a:latin typeface="Courier New"/>
                <a:cs typeface="Courier New"/>
              </a:rPr>
              <a:t>…</a:t>
            </a:r>
            <a:r>
              <a:rPr lang="en-US" sz="1200" dirty="0" smtClean="0">
                <a:latin typeface="Courier New"/>
                <a:cs typeface="Courier New"/>
              </a:rPr>
              <a:t>  </a:t>
            </a:r>
            <a:r>
              <a:rPr lang="en-US" sz="1200" dirty="0" smtClean="0">
                <a:solidFill>
                  <a:srgbClr val="FF0000"/>
                </a:solidFill>
                <a:latin typeface="Courier New"/>
                <a:cs typeface="Courier New"/>
              </a:rPr>
              <a:t>NH:i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1  HI:i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1  </a:t>
            </a:r>
            <a:r>
              <a:rPr lang="en-US" sz="1200" dirty="0" smtClean="0">
                <a:latin typeface="Courier New"/>
                <a:cs typeface="Courier New"/>
              </a:rPr>
              <a:t>AS:i</a:t>
            </a:r>
            <a:r>
              <a:rPr lang="en-US" sz="1200" dirty="0">
                <a:latin typeface="Courier New"/>
                <a:cs typeface="Courier New"/>
              </a:rPr>
              <a:t>:</a:t>
            </a:r>
            <a:r>
              <a:rPr lang="en-US" sz="1200" dirty="0" smtClean="0">
                <a:latin typeface="Courier New"/>
                <a:cs typeface="Courier New"/>
              </a:rPr>
              <a:t>200  </a:t>
            </a:r>
            <a:r>
              <a:rPr lang="en-US" sz="1200" dirty="0" smtClean="0">
                <a:solidFill>
                  <a:srgbClr val="FF0000"/>
                </a:solidFill>
                <a:latin typeface="Courier New"/>
                <a:cs typeface="Courier New"/>
              </a:rPr>
              <a:t>nM:i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0</a:t>
            </a:r>
            <a:endParaRPr lang="en-US" sz="1200" dirty="0">
              <a:latin typeface="Courier New"/>
              <a:cs typeface="Courier New"/>
            </a:endParaRPr>
          </a:p>
          <a:p>
            <a:pPr marL="0" indent="0">
              <a:buNone/>
            </a:pPr>
            <a:endParaRPr lang="en-US" sz="1200" dirty="0" smtClean="0">
              <a:latin typeface="Courier New"/>
              <a:cs typeface="Courier New"/>
            </a:endParaRPr>
          </a:p>
          <a:p>
            <a:pPr marL="0" indent="0">
              <a:buNone/>
            </a:pPr>
            <a:r>
              <a:rPr lang="en-US" sz="1200" dirty="0" smtClean="0">
                <a:latin typeface="Courier New"/>
                <a:cs typeface="Courier New"/>
              </a:rPr>
              <a:t>HWI</a:t>
            </a:r>
            <a:r>
              <a:rPr lang="en-US" sz="1200" dirty="0">
                <a:latin typeface="Courier New"/>
                <a:cs typeface="Courier New"/>
              </a:rPr>
              <a:t>-ST1018:3:1305:21090:45397#</a:t>
            </a:r>
            <a:r>
              <a:rPr lang="en-US" sz="1200" dirty="0" smtClean="0">
                <a:latin typeface="Courier New"/>
                <a:cs typeface="Courier New"/>
              </a:rPr>
              <a:t>0  </a:t>
            </a:r>
            <a:r>
              <a:rPr lang="en-US" sz="1200" dirty="0" smtClean="0">
                <a:solidFill>
                  <a:srgbClr val="FF0000"/>
                </a:solidFill>
                <a:latin typeface="Courier New"/>
                <a:cs typeface="Courier New"/>
              </a:rPr>
              <a:t>pPr2</a:t>
            </a:r>
            <a:r>
              <a:rPr lang="en-US" sz="1200" dirty="0" smtClean="0">
                <a:latin typeface="Courier New"/>
                <a:cs typeface="Courier New"/>
              </a:rPr>
              <a:t>  chr1  4435  </a:t>
            </a:r>
            <a:r>
              <a:rPr lang="en-US" sz="1200" dirty="0" smtClean="0">
                <a:solidFill>
                  <a:srgbClr val="FF0000"/>
                </a:solidFill>
                <a:latin typeface="Courier New"/>
                <a:cs typeface="Courier New"/>
              </a:rPr>
              <a:t>255</a:t>
            </a:r>
            <a:r>
              <a:rPr lang="en-US" sz="1200" dirty="0" smtClean="0">
                <a:latin typeface="Courier New"/>
                <a:cs typeface="Courier New"/>
              </a:rPr>
              <a:t>  </a:t>
            </a:r>
            <a:r>
              <a:rPr lang="en-US" sz="1200" dirty="0" smtClean="0">
                <a:solidFill>
                  <a:srgbClr val="FF0000"/>
                </a:solidFill>
                <a:latin typeface="Courier New"/>
                <a:cs typeface="Courier New"/>
              </a:rPr>
              <a:t>101M</a:t>
            </a:r>
            <a:r>
              <a:rPr lang="en-US" sz="1200" dirty="0" smtClean="0">
                <a:latin typeface="Courier New"/>
                <a:cs typeface="Courier New"/>
              </a:rPr>
              <a:t>        =  4426  -110  CG…  5&lt;…</a:t>
            </a:r>
          </a:p>
          <a:p>
            <a:pPr marL="0" indent="0">
              <a:buNone/>
            </a:pPr>
            <a:r>
              <a:rPr lang="en-US" sz="1200" dirty="0" smtClean="0">
                <a:solidFill>
                  <a:srgbClr val="FF0000"/>
                </a:solidFill>
                <a:latin typeface="Courier New"/>
                <a:cs typeface="Courier New"/>
              </a:rPr>
              <a:t>NH:i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1  HI:i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1  </a:t>
            </a:r>
            <a:r>
              <a:rPr lang="en-US" sz="1200" dirty="0" smtClean="0">
                <a:latin typeface="Courier New"/>
                <a:cs typeface="Courier New"/>
              </a:rPr>
              <a:t>AS:i</a:t>
            </a:r>
            <a:r>
              <a:rPr lang="en-US" sz="1200" dirty="0">
                <a:latin typeface="Courier New"/>
                <a:cs typeface="Courier New"/>
              </a:rPr>
              <a:t>:</a:t>
            </a:r>
            <a:r>
              <a:rPr lang="en-US" sz="1200" dirty="0" smtClean="0">
                <a:latin typeface="Courier New"/>
                <a:cs typeface="Courier New"/>
              </a:rPr>
              <a:t>200  </a:t>
            </a:r>
            <a:r>
              <a:rPr lang="en-US" sz="1200" dirty="0" smtClean="0">
                <a:solidFill>
                  <a:srgbClr val="FF0000"/>
                </a:solidFill>
                <a:latin typeface="Courier New"/>
                <a:cs typeface="Courier New"/>
              </a:rPr>
              <a:t>nM:i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0</a:t>
            </a:r>
            <a:endParaRPr lang="en-US" sz="1200" dirty="0" smtClean="0">
              <a:latin typeface="Courier New"/>
              <a:cs typeface="Courier New"/>
            </a:endParaRPr>
          </a:p>
          <a:p>
            <a:pPr marL="0" indent="0">
              <a:buNone/>
            </a:pPr>
            <a:endParaRPr lang="en-US" sz="1200" dirty="0" smtClean="0">
              <a:latin typeface="Courier New"/>
              <a:cs typeface="Courier New"/>
            </a:endParaRPr>
          </a:p>
          <a:p>
            <a:pPr marL="0" indent="0">
              <a:buNone/>
            </a:pPr>
            <a:r>
              <a:rPr lang="en-US" sz="1200" b="1" dirty="0" smtClean="0">
                <a:cs typeface="Courier New"/>
              </a:rPr>
              <a:t>Problematic read pair:</a:t>
            </a:r>
            <a:endParaRPr lang="en-US" sz="1200" b="1" dirty="0">
              <a:latin typeface="Courier New"/>
              <a:cs typeface="Courier New"/>
            </a:endParaRPr>
          </a:p>
          <a:p>
            <a:pPr marL="0" indent="0">
              <a:buNone/>
            </a:pPr>
            <a:endParaRPr lang="en-US" sz="1200" dirty="0" smtClean="0">
              <a:latin typeface="Courier New"/>
              <a:cs typeface="Courier New"/>
            </a:endParaRPr>
          </a:p>
          <a:p>
            <a:pPr marL="0" indent="0">
              <a:buNone/>
            </a:pPr>
            <a:r>
              <a:rPr lang="en-US" sz="1200" dirty="0" smtClean="0">
                <a:latin typeface="Courier New"/>
                <a:cs typeface="Courier New"/>
              </a:rPr>
              <a:t>HWI</a:t>
            </a:r>
            <a:r>
              <a:rPr lang="en-US" sz="1200" dirty="0">
                <a:latin typeface="Courier New"/>
                <a:cs typeface="Courier New"/>
              </a:rPr>
              <a:t>-ST1018:3:2109:6170:66353#</a:t>
            </a:r>
            <a:r>
              <a:rPr lang="en-US" sz="1200" dirty="0" smtClean="0">
                <a:latin typeface="Courier New"/>
                <a:cs typeface="Courier New"/>
              </a:rPr>
              <a:t>0  </a:t>
            </a:r>
            <a:r>
              <a:rPr lang="en-US" sz="1200" dirty="0" smtClean="0">
                <a:solidFill>
                  <a:srgbClr val="FF0000"/>
                </a:solidFill>
                <a:latin typeface="Courier New"/>
                <a:cs typeface="Courier New"/>
              </a:rPr>
              <a:t>pPR2s</a:t>
            </a:r>
            <a:r>
              <a:rPr lang="en-US" sz="1200" dirty="0" smtClean="0">
                <a:latin typeface="Courier New"/>
                <a:cs typeface="Courier New"/>
              </a:rPr>
              <a:t>  chr1  5058    </a:t>
            </a:r>
            <a:r>
              <a:rPr lang="en-US" sz="1200" dirty="0" smtClean="0">
                <a:solidFill>
                  <a:srgbClr val="FF0000"/>
                </a:solidFill>
                <a:latin typeface="Courier New"/>
                <a:cs typeface="Courier New"/>
              </a:rPr>
              <a:t>3  65M36S      </a:t>
            </a:r>
            <a:r>
              <a:rPr lang="en-US" sz="1200" dirty="0" smtClean="0">
                <a:latin typeface="Courier New"/>
                <a:cs typeface="Courier New"/>
              </a:rPr>
              <a:t>=  5058    95  CA…  B@…</a:t>
            </a:r>
            <a:endParaRPr lang="en-US" sz="1200" dirty="0">
              <a:latin typeface="Courier New"/>
              <a:cs typeface="Courier New"/>
            </a:endParaRPr>
          </a:p>
          <a:p>
            <a:pPr marL="0" indent="0">
              <a:buNone/>
            </a:pPr>
            <a:r>
              <a:rPr lang="en-US" sz="1200" dirty="0" smtClean="0">
                <a:solidFill>
                  <a:srgbClr val="FF0000"/>
                </a:solidFill>
                <a:latin typeface="Courier New"/>
                <a:cs typeface="Courier New"/>
              </a:rPr>
              <a:t>NH:i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2  HI:i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2  </a:t>
            </a:r>
            <a:r>
              <a:rPr lang="en-US" sz="1200" dirty="0" smtClean="0">
                <a:latin typeface="Courier New"/>
                <a:cs typeface="Courier New"/>
              </a:rPr>
              <a:t>AS:i</a:t>
            </a:r>
            <a:r>
              <a:rPr lang="en-US" sz="1200" dirty="0">
                <a:latin typeface="Courier New"/>
                <a:cs typeface="Courier New"/>
              </a:rPr>
              <a:t>:</a:t>
            </a:r>
            <a:r>
              <a:rPr lang="en-US" sz="1200" dirty="0" smtClean="0">
                <a:latin typeface="Courier New"/>
                <a:cs typeface="Courier New"/>
              </a:rPr>
              <a:t>135  </a:t>
            </a:r>
            <a:r>
              <a:rPr lang="en-US" sz="1200" dirty="0" smtClean="0">
                <a:solidFill>
                  <a:srgbClr val="FF0000"/>
                </a:solidFill>
                <a:latin typeface="Courier New"/>
                <a:cs typeface="Courier New"/>
              </a:rPr>
              <a:t>nM:i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9</a:t>
            </a:r>
            <a:endParaRPr lang="en-US" sz="1200" dirty="0">
              <a:solidFill>
                <a:srgbClr val="FF0000"/>
              </a:solidFill>
              <a:latin typeface="Courier New"/>
              <a:cs typeface="Courier New"/>
            </a:endParaRPr>
          </a:p>
          <a:p>
            <a:pPr marL="0" indent="0">
              <a:buNone/>
            </a:pPr>
            <a:endParaRPr lang="en-US" sz="1200" dirty="0" smtClean="0">
              <a:latin typeface="Courier New"/>
              <a:cs typeface="Courier New"/>
            </a:endParaRPr>
          </a:p>
          <a:p>
            <a:pPr marL="0" indent="0">
              <a:buNone/>
            </a:pPr>
            <a:r>
              <a:rPr lang="en-US" sz="1200" dirty="0" smtClean="0">
                <a:latin typeface="Courier New"/>
                <a:cs typeface="Courier New"/>
              </a:rPr>
              <a:t>HWI</a:t>
            </a:r>
            <a:r>
              <a:rPr lang="en-US" sz="1200" dirty="0">
                <a:latin typeface="Courier New"/>
                <a:cs typeface="Courier New"/>
              </a:rPr>
              <a:t>-ST1018:3:2109:6170:66353#</a:t>
            </a:r>
            <a:r>
              <a:rPr lang="en-US" sz="1200" dirty="0" smtClean="0">
                <a:latin typeface="Courier New"/>
                <a:cs typeface="Courier New"/>
              </a:rPr>
              <a:t>0  </a:t>
            </a:r>
            <a:r>
              <a:rPr lang="en-US" sz="1200" dirty="0" smtClean="0">
                <a:solidFill>
                  <a:srgbClr val="FF0000"/>
                </a:solidFill>
                <a:latin typeface="Courier New"/>
                <a:cs typeface="Courier New"/>
              </a:rPr>
              <a:t>pPr1s</a:t>
            </a:r>
            <a:r>
              <a:rPr lang="en-US" sz="1200" dirty="0" smtClean="0">
                <a:latin typeface="Courier New"/>
                <a:cs typeface="Courier New"/>
              </a:rPr>
              <a:t>  chr1  5058    </a:t>
            </a:r>
            <a:r>
              <a:rPr lang="en-US" sz="1200" dirty="0" smtClean="0">
                <a:solidFill>
                  <a:srgbClr val="FF0000"/>
                </a:solidFill>
                <a:latin typeface="Courier New"/>
                <a:cs typeface="Courier New"/>
              </a:rPr>
              <a:t>3  7S73M1D21M</a:t>
            </a:r>
            <a:r>
              <a:rPr lang="en-US" sz="1200" dirty="0" smtClean="0">
                <a:latin typeface="Courier New"/>
                <a:cs typeface="Courier New"/>
              </a:rPr>
              <a:t>  =  5058   -95  CC</a:t>
            </a:r>
            <a:r>
              <a:rPr lang="en-US" sz="1200" dirty="0">
                <a:latin typeface="Courier New"/>
                <a:cs typeface="Courier New"/>
              </a:rPr>
              <a:t>…</a:t>
            </a:r>
            <a:r>
              <a:rPr lang="en-US" sz="1200" dirty="0" smtClean="0">
                <a:latin typeface="Courier New"/>
                <a:cs typeface="Courier New"/>
              </a:rPr>
              <a:t>  ##</a:t>
            </a:r>
            <a:r>
              <a:rPr lang="en-US" sz="1200" dirty="0">
                <a:latin typeface="Courier New"/>
                <a:cs typeface="Courier New"/>
              </a:rPr>
              <a:t>…</a:t>
            </a:r>
            <a:endParaRPr lang="en-US" sz="1200" dirty="0" smtClean="0">
              <a:latin typeface="Courier New"/>
              <a:cs typeface="Courier New"/>
            </a:endParaRPr>
          </a:p>
          <a:p>
            <a:pPr marL="0" indent="0">
              <a:buNone/>
            </a:pPr>
            <a:r>
              <a:rPr lang="en-US" sz="1200" dirty="0" smtClean="0">
                <a:solidFill>
                  <a:srgbClr val="FF0000"/>
                </a:solidFill>
                <a:latin typeface="Courier New"/>
                <a:cs typeface="Courier New"/>
              </a:rPr>
              <a:t>NH:i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2  HI:i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2  </a:t>
            </a:r>
            <a:r>
              <a:rPr lang="en-US" sz="1200" dirty="0" smtClean="0">
                <a:latin typeface="Courier New"/>
                <a:cs typeface="Courier New"/>
              </a:rPr>
              <a:t>AS:i</a:t>
            </a:r>
            <a:r>
              <a:rPr lang="en-US" sz="1200" dirty="0">
                <a:latin typeface="Courier New"/>
                <a:cs typeface="Courier New"/>
              </a:rPr>
              <a:t>:</a:t>
            </a:r>
            <a:r>
              <a:rPr lang="en-US" sz="1200" dirty="0" smtClean="0">
                <a:latin typeface="Courier New"/>
                <a:cs typeface="Courier New"/>
              </a:rPr>
              <a:t>135  </a:t>
            </a:r>
            <a:r>
              <a:rPr lang="en-US" sz="1200" dirty="0" smtClean="0">
                <a:solidFill>
                  <a:srgbClr val="FF0000"/>
                </a:solidFill>
                <a:latin typeface="Courier New"/>
                <a:cs typeface="Courier New"/>
              </a:rPr>
              <a:t>nM:i</a:t>
            </a:r>
            <a:r>
              <a:rPr lang="en-US" sz="1200" dirty="0">
                <a:solidFill>
                  <a:srgbClr val="FF0000"/>
                </a:solidFill>
                <a:latin typeface="Courier New"/>
                <a:cs typeface="Courier New"/>
              </a:rPr>
              <a:t>:</a:t>
            </a:r>
            <a:r>
              <a:rPr lang="en-US" sz="1200" dirty="0" smtClean="0">
                <a:solidFill>
                  <a:srgbClr val="FF0000"/>
                </a:solidFill>
                <a:latin typeface="Courier New"/>
                <a:cs typeface="Courier New"/>
              </a:rPr>
              <a:t>9</a:t>
            </a:r>
          </a:p>
        </p:txBody>
      </p:sp>
    </p:spTree>
    <p:extLst>
      <p:ext uri="{BB962C8B-B14F-4D97-AF65-F5344CB8AC3E}">
        <p14:creationId xmlns:p14="http://schemas.microsoft.com/office/powerpoint/2010/main" val="3357077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RNA-seq library preparation</a:t>
            </a:r>
            <a:endParaRPr lang="en-US" dirty="0"/>
          </a:p>
        </p:txBody>
      </p:sp>
      <p:pic>
        <p:nvPicPr>
          <p:cNvPr id="4" name="Picture 3"/>
          <p:cNvPicPr>
            <a:picLocks noChangeAspect="1"/>
          </p:cNvPicPr>
          <p:nvPr/>
        </p:nvPicPr>
        <p:blipFill>
          <a:blip r:embed="rId3"/>
          <a:stretch>
            <a:fillRect/>
          </a:stretch>
        </p:blipFill>
        <p:spPr>
          <a:xfrm>
            <a:off x="1835696" y="692696"/>
            <a:ext cx="5681183" cy="5152516"/>
          </a:xfrm>
          <a:prstGeom prst="rect">
            <a:avLst/>
          </a:prstGeom>
        </p:spPr>
      </p:pic>
      <p:sp>
        <p:nvSpPr>
          <p:cNvPr id="5" name="Rectangle 4"/>
          <p:cNvSpPr/>
          <p:nvPr/>
        </p:nvSpPr>
        <p:spPr>
          <a:xfrm>
            <a:off x="4139952" y="5805264"/>
            <a:ext cx="5112568" cy="261610"/>
          </a:xfrm>
          <a:prstGeom prst="rect">
            <a:avLst/>
          </a:prstGeom>
        </p:spPr>
        <p:txBody>
          <a:bodyPr wrap="square">
            <a:spAutoFit/>
          </a:bodyPr>
          <a:lstStyle/>
          <a:p>
            <a:r>
              <a:rPr lang="en-US" sz="1100" dirty="0"/>
              <a:t>http://</a:t>
            </a:r>
            <a:r>
              <a:rPr lang="en-US" sz="1100" dirty="0" err="1"/>
              <a:t>www.labome.com</a:t>
            </a:r>
            <a:r>
              <a:rPr lang="en-US" sz="1100" dirty="0"/>
              <a:t>/method/RNA-seq-Using-Next-Generation-</a:t>
            </a:r>
            <a:r>
              <a:rPr lang="en-US" sz="1100" dirty="0" err="1"/>
              <a:t>Sequencing.html</a:t>
            </a:r>
            <a:endParaRPr lang="en-US" sz="1100" dirty="0"/>
          </a:p>
        </p:txBody>
      </p:sp>
    </p:spTree>
    <p:extLst>
      <p:ext uri="{BB962C8B-B14F-4D97-AF65-F5344CB8AC3E}">
        <p14:creationId xmlns:p14="http://schemas.microsoft.com/office/powerpoint/2010/main" val="68199300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 sequence reads (FASTQ format)</a:t>
            </a:r>
            <a:endParaRPr lang="en-US" dirty="0"/>
          </a:p>
        </p:txBody>
      </p:sp>
      <p:sp>
        <p:nvSpPr>
          <p:cNvPr id="3" name="Content Placeholder 2"/>
          <p:cNvSpPr>
            <a:spLocks noGrp="1"/>
          </p:cNvSpPr>
          <p:nvPr>
            <p:ph idx="1"/>
          </p:nvPr>
        </p:nvSpPr>
        <p:spPr>
          <a:xfrm>
            <a:off x="457200" y="908720"/>
            <a:ext cx="9803432" cy="4929411"/>
          </a:xfrm>
        </p:spPr>
        <p:txBody>
          <a:bodyPr/>
          <a:lstStyle/>
          <a:p>
            <a:pPr marL="0" indent="0">
              <a:buNone/>
            </a:pPr>
            <a:r>
              <a:rPr lang="fi-FI" sz="1200" dirty="0">
                <a:latin typeface="Courier New"/>
                <a:cs typeface="Courier New"/>
              </a:rPr>
              <a:t>@HWI-ST1018:7:1101:16910:46835#0/1</a:t>
            </a:r>
          </a:p>
          <a:p>
            <a:pPr marL="0" indent="0">
              <a:buNone/>
            </a:pPr>
            <a:r>
              <a:rPr lang="fi-FI" sz="1200" dirty="0">
                <a:latin typeface="Courier New"/>
                <a:cs typeface="Courier New"/>
              </a:rPr>
              <a:t>CTTCATTTCCCTCCAGTCCCTGGAGGGGCTTCTAGTATTACTGGGACAATGACCACGCTGCCTGTTTGTCTGTGAGTTACGGGCAACCAGCCTCTTCAGCC</a:t>
            </a:r>
          </a:p>
          <a:p>
            <a:pPr marL="0" indent="0">
              <a:buNone/>
            </a:pPr>
            <a:r>
              <a:rPr lang="fi-FI" sz="1200" dirty="0">
                <a:latin typeface="Courier New"/>
                <a:cs typeface="Courier New"/>
              </a:rPr>
              <a:t>+</a:t>
            </a:r>
          </a:p>
          <a:p>
            <a:pPr marL="0" indent="0">
              <a:buNone/>
            </a:pPr>
            <a:r>
              <a:rPr lang="fi-FI" sz="1200" dirty="0">
                <a:latin typeface="Courier New"/>
                <a:cs typeface="Courier New"/>
              </a:rPr>
              <a:t>bbbeeeeefgggghiiiiiiiiiiiiiiiiihihihhiiiihiiiiiiiihiiiiiiiiiggggdeeeebddddcbbbcccccccccccacccccccdbbX</a:t>
            </a:r>
          </a:p>
          <a:p>
            <a:pPr marL="0" indent="0">
              <a:buNone/>
            </a:pPr>
            <a:r>
              <a:rPr lang="fi-FI" sz="1200" dirty="0">
                <a:latin typeface="Courier New"/>
                <a:cs typeface="Courier New"/>
              </a:rPr>
              <a:t>@HWI-ST1018:7:1101:2937:53143#0/1</a:t>
            </a:r>
          </a:p>
          <a:p>
            <a:pPr marL="0" indent="0">
              <a:buNone/>
            </a:pPr>
            <a:r>
              <a:rPr lang="fi-FI" sz="1200" dirty="0">
                <a:latin typeface="Courier New"/>
                <a:cs typeface="Courier New"/>
              </a:rPr>
              <a:t>CGACCAGCTGATCGTGTCTCCAAGGGCAGAAGCACAAGCGGGGAGGCTGGGGTGGCTGCAGCGAGGTCCTCCCTAAGTAGGGCAGGGGAGCCCCCAGGTGG</a:t>
            </a:r>
          </a:p>
          <a:p>
            <a:pPr marL="0" indent="0">
              <a:buNone/>
            </a:pPr>
            <a:r>
              <a:rPr lang="fi-FI" sz="1200" dirty="0">
                <a:latin typeface="Courier New"/>
                <a:cs typeface="Courier New"/>
              </a:rPr>
              <a:t>+</a:t>
            </a:r>
          </a:p>
          <a:p>
            <a:pPr marL="0" indent="0">
              <a:buNone/>
            </a:pPr>
            <a:r>
              <a:rPr lang="fi-FI" sz="1200" dirty="0">
                <a:latin typeface="Courier New"/>
                <a:cs typeface="Courier New"/>
              </a:rPr>
              <a:t>bbbeeeeeggfggihihiiiiiiiiiihiiiihiiiiihihigadcccdcccZaa^^_acccc_ac_bcccccbb^bYabbcbc]a]aET]acaaMW^BBB</a:t>
            </a:r>
          </a:p>
          <a:p>
            <a:pPr marL="0" indent="0">
              <a:buNone/>
            </a:pPr>
            <a:r>
              <a:rPr lang="fi-FI" sz="1200" dirty="0">
                <a:latin typeface="Courier New"/>
                <a:cs typeface="Courier New"/>
              </a:rPr>
              <a:t>@HWI-ST1018:7:1101:14544:66521#0/1</a:t>
            </a:r>
          </a:p>
          <a:p>
            <a:pPr marL="0" indent="0">
              <a:buNone/>
            </a:pPr>
            <a:r>
              <a:rPr lang="fi-FI" sz="1200" dirty="0">
                <a:latin typeface="Courier New"/>
                <a:cs typeface="Courier New"/>
              </a:rPr>
              <a:t>GGTGGCTGCAGCGAGGTCCTCCCTAAGTAGGGCAGGGGAGCCCCCAGGTGGGGAGGGCTCATGGGGGCCAGGGAGTAAGGCTGGCTCCCCTGGTGGTGCAG</a:t>
            </a:r>
          </a:p>
          <a:p>
            <a:pPr marL="0" indent="0">
              <a:buNone/>
            </a:pPr>
            <a:r>
              <a:rPr lang="fi-FI" sz="1200" dirty="0">
                <a:latin typeface="Courier New"/>
                <a:cs typeface="Courier New"/>
              </a:rPr>
              <a:t>+</a:t>
            </a:r>
          </a:p>
          <a:p>
            <a:pPr marL="0" indent="0">
              <a:buNone/>
            </a:pPr>
            <a:r>
              <a:rPr lang="fi-FI" sz="1200" dirty="0">
                <a:latin typeface="Courier New"/>
                <a:cs typeface="Courier New"/>
              </a:rPr>
              <a:t>bbaeeeeegggggiifghiiiiiihfhfhihiifhigihhiiihigggdcecc^acccccccccaccccccccac^b_bcbccccbbaacba`Y`cT^_]]</a:t>
            </a:r>
          </a:p>
          <a:p>
            <a:pPr marL="0" indent="0">
              <a:buNone/>
            </a:pPr>
            <a:r>
              <a:rPr lang="fi-FI" sz="1200" dirty="0">
                <a:latin typeface="Courier New"/>
                <a:cs typeface="Courier New"/>
              </a:rPr>
              <a:t>@HWI-ST1018:7:1101:15405:122666#0/1</a:t>
            </a:r>
          </a:p>
          <a:p>
            <a:pPr marL="0" indent="0">
              <a:buNone/>
            </a:pPr>
            <a:r>
              <a:rPr lang="fi-FI" sz="1200" dirty="0">
                <a:latin typeface="Courier New"/>
                <a:cs typeface="Courier New"/>
              </a:rPr>
              <a:t>CCCACCTGCAACTTTCCTCCAAGTGTGGCTCGGAGAAGAAACATCAACAAGGACCCTGGGCTTCGATTCAAAAACTCCTCTGAAGCCATCCATGCCCTGGG</a:t>
            </a:r>
          </a:p>
          <a:p>
            <a:pPr marL="0" indent="0">
              <a:buNone/>
            </a:pPr>
            <a:r>
              <a:rPr lang="fi-FI" sz="1200" dirty="0">
                <a:latin typeface="Courier New"/>
                <a:cs typeface="Courier New"/>
              </a:rPr>
              <a:t>+</a:t>
            </a:r>
          </a:p>
          <a:p>
            <a:pPr marL="0" indent="0">
              <a:buNone/>
            </a:pPr>
            <a:r>
              <a:rPr lang="fi-FI" sz="1200" dirty="0">
                <a:latin typeface="Courier New"/>
                <a:cs typeface="Courier New"/>
              </a:rPr>
              <a:t>bbbeeeeegggggiiiiiiihiigieghiii_eU_^cbceghffdhhiiicg`\XaZ`ggcdecebcdbb`bcaW_]bbbb]bbbbcbc^`bbbb`bb_^W</a:t>
            </a:r>
          </a:p>
          <a:p>
            <a:pPr marL="0" indent="0">
              <a:buNone/>
            </a:pPr>
            <a:r>
              <a:rPr lang="fi-FI" sz="1200" dirty="0">
                <a:latin typeface="Courier New"/>
                <a:cs typeface="Courier New"/>
              </a:rPr>
              <a:t>@HWI-ST1018:7:1101:14326:133684#0/1</a:t>
            </a:r>
          </a:p>
          <a:p>
            <a:pPr marL="0" indent="0">
              <a:buNone/>
            </a:pPr>
            <a:r>
              <a:rPr lang="fi-FI" sz="1200" dirty="0">
                <a:latin typeface="Courier New"/>
                <a:cs typeface="Courier New"/>
              </a:rPr>
              <a:t>CGCCTGCCCAGCAGTGTTTATCCTGGGATCCTCCTATTGGGGTTGAGGGAGGGGAAGACAGCAGGAAGGTTGAGGGAGCAGCAACTTGGCCAGACCAAGCG</a:t>
            </a:r>
          </a:p>
          <a:p>
            <a:pPr marL="0" indent="0">
              <a:buNone/>
            </a:pPr>
            <a:r>
              <a:rPr lang="fi-FI" sz="1200" dirty="0">
                <a:latin typeface="Courier New"/>
                <a:cs typeface="Courier New"/>
              </a:rPr>
              <a:t>+</a:t>
            </a:r>
          </a:p>
          <a:p>
            <a:pPr marL="0" indent="0">
              <a:buNone/>
            </a:pPr>
            <a:r>
              <a:rPr lang="fi-FI" sz="1200" dirty="0">
                <a:latin typeface="Courier New"/>
                <a:cs typeface="Courier New"/>
              </a:rPr>
              <a:t>^\\cccc^Y[Ybee^bfcegagX_^aeehhheebZPbf_RZeO^_ea]`Ye`[WYY^Q_Xab]ZZ^Z\_aY[GY^aNROW^PQXQX`a`XY`P^aW^_aWO</a:t>
            </a:r>
          </a:p>
          <a:p>
            <a:pPr marL="0" indent="0">
              <a:buNone/>
            </a:pPr>
            <a:r>
              <a:rPr lang="fi-FI" sz="1200" dirty="0" smtClean="0">
                <a:latin typeface="Courier New"/>
                <a:cs typeface="Courier New"/>
              </a:rPr>
              <a:t>...</a:t>
            </a:r>
            <a:endParaRPr lang="fi-FI" sz="1200" dirty="0">
              <a:latin typeface="Courier New"/>
              <a:cs typeface="Courier New"/>
            </a:endParaRPr>
          </a:p>
        </p:txBody>
      </p:sp>
    </p:spTree>
    <p:extLst>
      <p:ext uri="{BB962C8B-B14F-4D97-AF65-F5344CB8AC3E}">
        <p14:creationId xmlns:p14="http://schemas.microsoft.com/office/powerpoint/2010/main" val="160767063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reads mapped to genome (SAM format)</a:t>
            </a:r>
            <a:endParaRPr lang="en-US" dirty="0"/>
          </a:p>
        </p:txBody>
      </p:sp>
      <p:sp>
        <p:nvSpPr>
          <p:cNvPr id="3" name="Content Placeholder 2"/>
          <p:cNvSpPr>
            <a:spLocks noGrp="1"/>
          </p:cNvSpPr>
          <p:nvPr>
            <p:ph idx="1"/>
          </p:nvPr>
        </p:nvSpPr>
        <p:spPr>
          <a:xfrm>
            <a:off x="457200" y="908720"/>
            <a:ext cx="38822656" cy="4929411"/>
          </a:xfrm>
        </p:spPr>
        <p:txBody>
          <a:bodyPr/>
          <a:lstStyle/>
          <a:p>
            <a:pPr marL="0" indent="0">
              <a:buNone/>
            </a:pPr>
            <a:r>
              <a:rPr lang="de-DE" sz="1200" dirty="0">
                <a:latin typeface="Courier New"/>
                <a:cs typeface="Courier New"/>
              </a:rPr>
              <a:t>HWI-ST1018:7:1206:3667:137198#0 97      chr1    150812084       255     47M2769N47M7S   chr2    73300602        0</a:t>
            </a:r>
          </a:p>
          <a:p>
            <a:pPr marL="0" indent="0">
              <a:buNone/>
            </a:pPr>
            <a:r>
              <a:rPr lang="de-DE" sz="1200" dirty="0">
                <a:latin typeface="Courier New"/>
                <a:cs typeface="Courier New"/>
              </a:rPr>
              <a:t>HWI-ST1018:7:2305:11836:132357#0        177     chr12   13070344        255     11S90M  chr2    73308461        0</a:t>
            </a:r>
          </a:p>
          <a:p>
            <a:pPr marL="0" indent="0">
              <a:buNone/>
            </a:pPr>
            <a:r>
              <a:rPr lang="de-DE" sz="1200" dirty="0">
                <a:latin typeface="Courier New"/>
                <a:cs typeface="Courier New"/>
              </a:rPr>
              <a:t>HWI-ST1018:7:1205:18018:8988#0  97      chr12   51637109        255     96M5S   chr2    73302567        0</a:t>
            </a:r>
          </a:p>
          <a:p>
            <a:pPr marL="0" indent="0">
              <a:buNone/>
            </a:pPr>
            <a:r>
              <a:rPr lang="de-DE" sz="1200" dirty="0">
                <a:latin typeface="Courier New"/>
                <a:cs typeface="Courier New"/>
              </a:rPr>
              <a:t>HWI-ST1018:7:1103:2457:70159#0  129     chr19   45504799        255     101M    chr2    73315542        0</a:t>
            </a:r>
          </a:p>
          <a:p>
            <a:pPr marL="0" indent="0">
              <a:buNone/>
            </a:pPr>
            <a:r>
              <a:rPr lang="de-DE" sz="1200" dirty="0">
                <a:latin typeface="Courier New"/>
                <a:cs typeface="Courier New"/>
              </a:rPr>
              <a:t>HWI-ST1018:7:1107:14230:146505#0        99      chr2    73300510        255     101M    =       73300572        163</a:t>
            </a:r>
          </a:p>
          <a:p>
            <a:pPr marL="0" indent="0">
              <a:buNone/>
            </a:pPr>
            <a:r>
              <a:rPr lang="de-DE" sz="1200" dirty="0">
                <a:latin typeface="Courier New"/>
                <a:cs typeface="Courier New"/>
              </a:rPr>
              <a:t>HWI-ST1018:7:1106:16800:63390#0 163     chr2    73300524        255     101M    =       73300652        229</a:t>
            </a:r>
          </a:p>
          <a:p>
            <a:pPr marL="0" indent="0">
              <a:buNone/>
            </a:pPr>
            <a:r>
              <a:rPr lang="de-DE" sz="1200" dirty="0">
                <a:latin typeface="Courier New"/>
                <a:cs typeface="Courier New"/>
              </a:rPr>
              <a:t>HWI-ST1018:7:2306:19900:62130#0 99      chr2    73300547        255     101M    =       73300729        283</a:t>
            </a:r>
          </a:p>
          <a:p>
            <a:pPr marL="0" indent="0">
              <a:buNone/>
            </a:pPr>
            <a:r>
              <a:rPr lang="de-DE" sz="1200" dirty="0">
                <a:latin typeface="Courier New"/>
                <a:cs typeface="Courier New"/>
              </a:rPr>
              <a:t>HWI-ST1018:7:2305:8697:195892#0 163     chr2    73300561        255     4S97M   =       73300680        224</a:t>
            </a:r>
          </a:p>
          <a:p>
            <a:pPr marL="0" indent="0">
              <a:buNone/>
            </a:pPr>
            <a:r>
              <a:rPr lang="de-DE" sz="1200" dirty="0">
                <a:latin typeface="Courier New"/>
                <a:cs typeface="Courier New"/>
              </a:rPr>
              <a:t>HWI-ST1018:7:1208:10024:50258#0 99      chr2    73300563        255     98M3S   =       73300662        200</a:t>
            </a:r>
          </a:p>
          <a:p>
            <a:pPr marL="0" indent="0">
              <a:buNone/>
            </a:pPr>
            <a:r>
              <a:rPr lang="de-DE" sz="1200" dirty="0">
                <a:latin typeface="Courier New"/>
                <a:cs typeface="Courier New"/>
              </a:rPr>
              <a:t>HWI-ST1018:7:1107:14230:146505#0        147     chr2    73300572        255     101M    =       73300510        -163</a:t>
            </a:r>
          </a:p>
          <a:p>
            <a:pPr marL="0" indent="0">
              <a:buNone/>
            </a:pPr>
            <a:r>
              <a:rPr lang="de-DE" sz="1200" dirty="0">
                <a:latin typeface="Courier New"/>
                <a:cs typeface="Courier New"/>
              </a:rPr>
              <a:t>HWI-ST1018:7:1208:10123:71500#0 99      chr2    73300593        255     101M    =       73300684        192</a:t>
            </a:r>
          </a:p>
          <a:p>
            <a:pPr marL="0" indent="0">
              <a:buNone/>
            </a:pPr>
            <a:r>
              <a:rPr lang="de-DE" sz="1200" dirty="0">
                <a:latin typeface="Courier New"/>
                <a:cs typeface="Courier New"/>
              </a:rPr>
              <a:t>HWI-ST1018:7:2107:11555:46214#0 163     chr2    73300593        255     101M    =       73300655        163</a:t>
            </a:r>
          </a:p>
          <a:p>
            <a:pPr marL="0" indent="0">
              <a:buNone/>
            </a:pPr>
            <a:r>
              <a:rPr lang="de-DE" sz="1200" dirty="0">
                <a:latin typeface="Courier New"/>
                <a:cs typeface="Courier New"/>
              </a:rPr>
              <a:t>HWI-ST1018:7:1102:12130:87067#0 73      chr2    73300594        255     101M    =       73300594        0</a:t>
            </a:r>
          </a:p>
          <a:p>
            <a:pPr marL="0" indent="0">
              <a:buNone/>
            </a:pPr>
            <a:r>
              <a:rPr lang="de-DE" sz="1200" dirty="0">
                <a:latin typeface="Courier New"/>
                <a:cs typeface="Courier New"/>
              </a:rPr>
              <a:t>HWI-ST1018:7:1102:12130:87067#0 133     chr2    73300594        0       *       =       73300594        0</a:t>
            </a:r>
          </a:p>
          <a:p>
            <a:pPr marL="0" indent="0">
              <a:buNone/>
            </a:pPr>
            <a:r>
              <a:rPr lang="de-DE" sz="1200" dirty="0">
                <a:latin typeface="Courier New"/>
                <a:cs typeface="Courier New"/>
              </a:rPr>
              <a:t>HWI-ST1018:7:1206:3667:137198#0 145     chr2    73300602        255     101M    chr1    150812084       0</a:t>
            </a:r>
          </a:p>
          <a:p>
            <a:pPr marL="0" indent="0">
              <a:buNone/>
            </a:pPr>
            <a:r>
              <a:rPr lang="de-DE" sz="1200" dirty="0">
                <a:latin typeface="Courier New"/>
                <a:cs typeface="Courier New"/>
              </a:rPr>
              <a:t>HWI-ST1018:7:1208:16138:88503#0 99      chr2    73300603        255     101M    =       73300733        231</a:t>
            </a:r>
          </a:p>
          <a:p>
            <a:pPr marL="0" indent="0">
              <a:buNone/>
            </a:pPr>
            <a:r>
              <a:rPr lang="de-DE" sz="1200" dirty="0">
                <a:latin typeface="Courier New"/>
                <a:cs typeface="Courier New"/>
              </a:rPr>
              <a:t>HWI-ST1018:7:2206:7742:86872#0  163     chr2    73300621        255     101M    =       73300630        110</a:t>
            </a:r>
          </a:p>
          <a:p>
            <a:pPr marL="0" indent="0">
              <a:buNone/>
            </a:pPr>
            <a:r>
              <a:rPr lang="de-DE" sz="1200" dirty="0">
                <a:latin typeface="Courier New"/>
                <a:cs typeface="Courier New"/>
              </a:rPr>
              <a:t>HWI-ST1018:7:1308:14606:19516#0 99      chr2    73300623        255     1S100M  =       73300801        280</a:t>
            </a:r>
          </a:p>
          <a:p>
            <a:pPr marL="0" indent="0">
              <a:buNone/>
            </a:pPr>
            <a:r>
              <a:rPr lang="de-DE" sz="1200" dirty="0">
                <a:latin typeface="Courier New"/>
                <a:cs typeface="Courier New"/>
              </a:rPr>
              <a:t>HWI-ST1018:7:2301:14871:81110#0 99      chr2    73300623        255     101M    =       73300729        207</a:t>
            </a:r>
          </a:p>
          <a:p>
            <a:pPr marL="0" indent="0">
              <a:buNone/>
            </a:pPr>
            <a:r>
              <a:rPr lang="de-DE" sz="1200" dirty="0">
                <a:latin typeface="Courier New"/>
                <a:cs typeface="Courier New"/>
              </a:rPr>
              <a:t>HWI-ST1018:7:2201:13683:64077#0 145     chr2    73300623        255     11S90M  =       73300625        112</a:t>
            </a:r>
          </a:p>
          <a:p>
            <a:pPr marL="0" indent="0">
              <a:buNone/>
            </a:pPr>
            <a:r>
              <a:rPr lang="de-DE" sz="1200" dirty="0" smtClean="0">
                <a:latin typeface="Courier New"/>
                <a:cs typeface="Courier New"/>
              </a:rPr>
              <a:t>...</a:t>
            </a:r>
            <a:endParaRPr lang="de-DE" sz="1200" dirty="0">
              <a:latin typeface="Courier New"/>
              <a:cs typeface="Courier New"/>
            </a:endParaRPr>
          </a:p>
        </p:txBody>
      </p:sp>
    </p:spTree>
    <p:extLst>
      <p:ext uri="{BB962C8B-B14F-4D97-AF65-F5344CB8AC3E}">
        <p14:creationId xmlns:p14="http://schemas.microsoft.com/office/powerpoint/2010/main" val="36373544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Visualization of read alignments</a:t>
            </a:r>
            <a:endParaRPr lang="en-US" dirty="0"/>
          </a:p>
        </p:txBody>
      </p:sp>
      <p:pic>
        <p:nvPicPr>
          <p:cNvPr id="6" name="Picture 5" descr="hgt_genome_7b47_a68df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96" y="836712"/>
            <a:ext cx="9090680" cy="5100882"/>
          </a:xfrm>
          <a:prstGeom prst="rect">
            <a:avLst/>
          </a:prstGeom>
        </p:spPr>
      </p:pic>
    </p:spTree>
    <p:extLst>
      <p:ext uri="{BB962C8B-B14F-4D97-AF65-F5344CB8AC3E}">
        <p14:creationId xmlns:p14="http://schemas.microsoft.com/office/powerpoint/2010/main" val="28776840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Spliced alignment</a:t>
            </a:r>
            <a:endParaRPr lang="en-US" dirty="0"/>
          </a:p>
        </p:txBody>
      </p:sp>
      <p:pic>
        <p:nvPicPr>
          <p:cNvPr id="5" name="Picture 4"/>
          <p:cNvPicPr>
            <a:picLocks noChangeAspect="1"/>
          </p:cNvPicPr>
          <p:nvPr/>
        </p:nvPicPr>
        <p:blipFill>
          <a:blip r:embed="rId2"/>
          <a:stretch>
            <a:fillRect/>
          </a:stretch>
        </p:blipFill>
        <p:spPr>
          <a:xfrm>
            <a:off x="2397925" y="968580"/>
            <a:ext cx="4348150" cy="4908140"/>
          </a:xfrm>
          <a:prstGeom prst="rect">
            <a:avLst/>
          </a:prstGeom>
        </p:spPr>
      </p:pic>
      <p:sp>
        <p:nvSpPr>
          <p:cNvPr id="6" name="TextBox 5"/>
          <p:cNvSpPr txBox="1"/>
          <p:nvPr/>
        </p:nvSpPr>
        <p:spPr>
          <a:xfrm>
            <a:off x="5580112" y="5661248"/>
            <a:ext cx="3464222" cy="369332"/>
          </a:xfrm>
          <a:prstGeom prst="rect">
            <a:avLst/>
          </a:prstGeom>
          <a:noFill/>
        </p:spPr>
        <p:txBody>
          <a:bodyPr wrap="none" rtlCol="0">
            <a:spAutoFit/>
          </a:bodyPr>
          <a:lstStyle/>
          <a:p>
            <a:r>
              <a:rPr lang="en-US" dirty="0" smtClean="0"/>
              <a:t>Garber et al. </a:t>
            </a:r>
            <a:r>
              <a:rPr lang="en-US" i="1" dirty="0" smtClean="0"/>
              <a:t>Nature Methods</a:t>
            </a:r>
            <a:r>
              <a:rPr lang="en-US" dirty="0" smtClean="0"/>
              <a:t> 2011</a:t>
            </a:r>
            <a:endParaRPr lang="en-US" dirty="0"/>
          </a:p>
        </p:txBody>
      </p:sp>
    </p:spTree>
    <p:extLst>
      <p:ext uri="{BB962C8B-B14F-4D97-AF65-F5344CB8AC3E}">
        <p14:creationId xmlns:p14="http://schemas.microsoft.com/office/powerpoint/2010/main" val="184709402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Introns can be very large!</a:t>
            </a:r>
            <a:endParaRPr lang="en-US" dirty="0"/>
          </a:p>
        </p:txBody>
      </p:sp>
      <p:pic>
        <p:nvPicPr>
          <p:cNvPr id="4" name="Picture 3" descr="intron_sizes.pdf"/>
          <p:cNvPicPr>
            <a:picLocks noChangeAspect="1"/>
          </p:cNvPicPr>
          <p:nvPr/>
        </p:nvPicPr>
        <p:blipFill rotWithShape="1">
          <a:blip r:embed="rId3">
            <a:extLst>
              <a:ext uri="{28A0092B-C50C-407E-A947-70E740481C1C}">
                <a14:useLocalDpi xmlns:a14="http://schemas.microsoft.com/office/drawing/2010/main" val="0"/>
              </a:ext>
            </a:extLst>
          </a:blip>
          <a:srcRect t="3815" b="2070"/>
          <a:stretch/>
        </p:blipFill>
        <p:spPr>
          <a:xfrm>
            <a:off x="1979712" y="962526"/>
            <a:ext cx="5298564" cy="4986754"/>
          </a:xfrm>
          <a:prstGeom prst="rect">
            <a:avLst/>
          </a:prstGeom>
        </p:spPr>
      </p:pic>
    </p:spTree>
    <p:extLst>
      <p:ext uri="{BB962C8B-B14F-4D97-AF65-F5344CB8AC3E}">
        <p14:creationId xmlns:p14="http://schemas.microsoft.com/office/powerpoint/2010/main" val="76167078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Limited sequence signals at splice sites</a:t>
            </a:r>
            <a:endParaRPr lang="en-US" dirty="0"/>
          </a:p>
        </p:txBody>
      </p:sp>
      <p:sp>
        <p:nvSpPr>
          <p:cNvPr id="3" name="TextBox 2"/>
          <p:cNvSpPr txBox="1"/>
          <p:nvPr/>
        </p:nvSpPr>
        <p:spPr>
          <a:xfrm>
            <a:off x="5076056" y="5661248"/>
            <a:ext cx="3927809" cy="369332"/>
          </a:xfrm>
          <a:prstGeom prst="rect">
            <a:avLst/>
          </a:prstGeom>
          <a:noFill/>
        </p:spPr>
        <p:txBody>
          <a:bodyPr wrap="square" rtlCol="0">
            <a:spAutoFit/>
          </a:bodyPr>
          <a:lstStyle/>
          <a:p>
            <a:r>
              <a:rPr lang="en-US" dirty="0" smtClean="0"/>
              <a:t>Iwata and </a:t>
            </a:r>
            <a:r>
              <a:rPr lang="en-US" dirty="0" err="1" smtClean="0"/>
              <a:t>Gotoh</a:t>
            </a:r>
            <a:r>
              <a:rPr lang="en-US" dirty="0" smtClean="0"/>
              <a:t> </a:t>
            </a:r>
            <a:r>
              <a:rPr lang="en-US" i="1" dirty="0" smtClean="0"/>
              <a:t>BMC Genomics </a:t>
            </a:r>
            <a:r>
              <a:rPr lang="en-US" dirty="0" smtClean="0"/>
              <a:t>2011</a:t>
            </a:r>
            <a:endParaRPr lang="en-US" dirty="0"/>
          </a:p>
        </p:txBody>
      </p:sp>
      <p:pic>
        <p:nvPicPr>
          <p:cNvPr id="5" name="Picture 4"/>
          <p:cNvPicPr>
            <a:picLocks noChangeAspect="1"/>
          </p:cNvPicPr>
          <p:nvPr/>
        </p:nvPicPr>
        <p:blipFill>
          <a:blip r:embed="rId3"/>
          <a:stretch>
            <a:fillRect/>
          </a:stretch>
        </p:blipFill>
        <p:spPr>
          <a:xfrm>
            <a:off x="179512" y="836712"/>
            <a:ext cx="7416358" cy="4824536"/>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458553221"/>
              </p:ext>
            </p:extLst>
          </p:nvPr>
        </p:nvGraphicFramePr>
        <p:xfrm>
          <a:off x="6516216" y="2276872"/>
          <a:ext cx="2304256" cy="1728192"/>
        </p:xfrm>
        <a:graphic>
          <a:graphicData uri="http://schemas.openxmlformats.org/drawingml/2006/table">
            <a:tbl>
              <a:tblPr bandRow="1">
                <a:tableStyleId>{5C22544A-7EE6-4342-B048-85BDC9FD1C3A}</a:tableStyleId>
              </a:tblPr>
              <a:tblGrid>
                <a:gridCol w="1152128"/>
                <a:gridCol w="1152128"/>
              </a:tblGrid>
              <a:tr h="576064">
                <a:tc>
                  <a:txBody>
                    <a:bodyPr/>
                    <a:lstStyle/>
                    <a:p>
                      <a:r>
                        <a:rPr lang="en-US" sz="2400" dirty="0" smtClean="0"/>
                        <a:t>GT…AG</a:t>
                      </a:r>
                      <a:endParaRPr lang="en-US" sz="2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tcPr>
                </a:tc>
                <a:tc>
                  <a:txBody>
                    <a:bodyPr/>
                    <a:lstStyle/>
                    <a:p>
                      <a:pPr algn="r"/>
                      <a:r>
                        <a:rPr lang="en-US" sz="2400" dirty="0" smtClean="0"/>
                        <a:t>98.6%</a:t>
                      </a:r>
                      <a:endParaRPr lang="en-US" sz="2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r>
              <a:tr h="576064">
                <a:tc>
                  <a:txBody>
                    <a:bodyPr/>
                    <a:lstStyle/>
                    <a:p>
                      <a:r>
                        <a:rPr lang="en-US" sz="2400" dirty="0" smtClean="0"/>
                        <a:t>GC…AG</a:t>
                      </a:r>
                      <a:endParaRPr lang="en-US" sz="2400" dirty="0"/>
                    </a:p>
                  </a:txBody>
                  <a:tcPr>
                    <a:lnL w="12700" cap="flat" cmpd="sng" algn="ctr">
                      <a:solidFill>
                        <a:scrgbClr r="0" g="0" b="0"/>
                      </a:solidFill>
                      <a:prstDash val="solid"/>
                      <a:round/>
                      <a:headEnd type="none" w="med" len="med"/>
                      <a:tailEnd type="none" w="med" len="med"/>
                    </a:lnL>
                  </a:tcPr>
                </a:tc>
                <a:tc>
                  <a:txBody>
                    <a:bodyPr/>
                    <a:lstStyle/>
                    <a:p>
                      <a:pPr algn="r"/>
                      <a:r>
                        <a:rPr lang="en-US" sz="2400" dirty="0" smtClean="0"/>
                        <a:t>1.3%</a:t>
                      </a:r>
                      <a:endParaRPr lang="en-US" sz="2400" dirty="0"/>
                    </a:p>
                  </a:txBody>
                  <a:tcPr>
                    <a:lnR w="12700" cap="flat" cmpd="sng" algn="ctr">
                      <a:solidFill>
                        <a:scrgbClr r="0" g="0" b="0"/>
                      </a:solidFill>
                      <a:prstDash val="solid"/>
                      <a:round/>
                      <a:headEnd type="none" w="med" len="med"/>
                      <a:tailEnd type="none" w="med" len="med"/>
                    </a:lnR>
                  </a:tcPr>
                </a:tc>
              </a:tr>
              <a:tr h="576064">
                <a:tc>
                  <a:txBody>
                    <a:bodyPr/>
                    <a:lstStyle/>
                    <a:p>
                      <a:r>
                        <a:rPr lang="en-US" sz="2400" dirty="0" smtClean="0"/>
                        <a:t>AT…AC</a:t>
                      </a:r>
                      <a:endParaRPr lang="en-US" sz="2400" dirty="0"/>
                    </a:p>
                  </a:txBody>
                  <a:tcPr>
                    <a:lnL w="12700" cap="flat" cmpd="sng" algn="ctr">
                      <a:solidFill>
                        <a:scrgbClr r="0" g="0" b="0"/>
                      </a:solidFill>
                      <a:prstDash val="solid"/>
                      <a:round/>
                      <a:headEnd type="none" w="med" len="med"/>
                      <a:tailEnd type="none" w="med" len="med"/>
                    </a:lnL>
                    <a:lnB w="12700" cap="flat" cmpd="sng" algn="ctr">
                      <a:solidFill>
                        <a:scrgbClr r="0" g="0" b="0"/>
                      </a:solidFill>
                      <a:prstDash val="solid"/>
                      <a:round/>
                      <a:headEnd type="none" w="med" len="med"/>
                      <a:tailEnd type="none" w="med" len="med"/>
                    </a:lnB>
                  </a:tcPr>
                </a:tc>
                <a:tc>
                  <a:txBody>
                    <a:bodyPr/>
                    <a:lstStyle/>
                    <a:p>
                      <a:pPr algn="r"/>
                      <a:r>
                        <a:rPr lang="en-US" sz="2400" dirty="0" smtClean="0"/>
                        <a:t>0.1%</a:t>
                      </a:r>
                      <a:endParaRPr lang="en-US" sz="2400" dirty="0"/>
                    </a:p>
                  </a:txBody>
                  <a:tcPr>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5283308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2_SciLifeLab_ppt-mall_sthl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11441</TotalTime>
  <Words>2463</Words>
  <Application>Microsoft Macintosh PowerPoint</Application>
  <PresentationFormat>On-screen Show (4:3)</PresentationFormat>
  <Paragraphs>282</Paragraphs>
  <Slides>27</Slides>
  <Notes>22</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2_SciLifeLab_ppt-mall_sthlm</vt:lpstr>
      <vt:lpstr>RNA-seq read mapping </vt:lpstr>
      <vt:lpstr>Initial steps in RNA-seq data processing</vt:lpstr>
      <vt:lpstr>RNA-seq library preparation</vt:lpstr>
      <vt:lpstr>Input: sequence reads (FASTQ format)</vt:lpstr>
      <vt:lpstr>Goal: reads mapped to genome (SAM format)</vt:lpstr>
      <vt:lpstr>Visualization of read alignments</vt:lpstr>
      <vt:lpstr>Spliced alignment</vt:lpstr>
      <vt:lpstr>Introns can be very large!</vt:lpstr>
      <vt:lpstr>Limited sequence signals at splice sites</vt:lpstr>
      <vt:lpstr>Multi-mapping reads and pseudogenes</vt:lpstr>
      <vt:lpstr>How important is mapping accuracy?</vt:lpstr>
      <vt:lpstr>Current RNA-seq aligners</vt:lpstr>
      <vt:lpstr>Compute requirements</vt:lpstr>
      <vt:lpstr>The predecessor: BLAT</vt:lpstr>
      <vt:lpstr>Innovations in RNA-seq alignment software</vt:lpstr>
      <vt:lpstr>Two-step RNA-seq read mapping</vt:lpstr>
      <vt:lpstr>Mapping accuracy</vt:lpstr>
      <vt:lpstr>Mapping accuracy for reads with small anchors</vt:lpstr>
      <vt:lpstr>Novel junctions are typically supported by few alignments</vt:lpstr>
      <vt:lpstr>Several methods show over-confidence in annotation</vt:lpstr>
      <vt:lpstr>Recommendations</vt:lpstr>
      <vt:lpstr>Inspecting a BAM file</vt:lpstr>
      <vt:lpstr>Visualizing reads mapped to genome</vt:lpstr>
      <vt:lpstr>Unsolved problems in RNA-seq read mapping</vt:lpstr>
      <vt:lpstr>PowerPoint Presentation</vt:lpstr>
      <vt:lpstr>The dUTP method for strand-specific RNA-seq</vt:lpstr>
      <vt:lpstr>Important SAM fields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PowerPoint-presentation</dc:title>
  <dc:creator>Matador</dc:creator>
  <cp:lastModifiedBy>Pär Engström</cp:lastModifiedBy>
  <cp:revision>729</cp:revision>
  <cp:lastPrinted>2013-04-15T09:13:19Z</cp:lastPrinted>
  <dcterms:created xsi:type="dcterms:W3CDTF">2013-05-13T05:29:39Z</dcterms:created>
  <dcterms:modified xsi:type="dcterms:W3CDTF">2017-03-14T07:29:52Z</dcterms:modified>
</cp:coreProperties>
</file>